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84" r:id="rId2"/>
    <p:sldId id="441" r:id="rId3"/>
    <p:sldId id="385" r:id="rId4"/>
    <p:sldId id="386" r:id="rId5"/>
    <p:sldId id="387" r:id="rId6"/>
    <p:sldId id="442" r:id="rId7"/>
    <p:sldId id="388" r:id="rId8"/>
    <p:sldId id="390" r:id="rId9"/>
    <p:sldId id="389" r:id="rId10"/>
    <p:sldId id="443" r:id="rId11"/>
    <p:sldId id="416" r:id="rId12"/>
    <p:sldId id="421" r:id="rId13"/>
    <p:sldId id="397" r:id="rId14"/>
    <p:sldId id="453" r:id="rId15"/>
    <p:sldId id="454" r:id="rId16"/>
    <p:sldId id="455" r:id="rId17"/>
    <p:sldId id="456" r:id="rId18"/>
    <p:sldId id="457" r:id="rId19"/>
    <p:sldId id="458" r:id="rId20"/>
    <p:sldId id="459" r:id="rId21"/>
    <p:sldId id="460" r:id="rId22"/>
    <p:sldId id="461" r:id="rId23"/>
    <p:sldId id="462" r:id="rId24"/>
    <p:sldId id="463" r:id="rId25"/>
    <p:sldId id="464" r:id="rId26"/>
    <p:sldId id="465" r:id="rId27"/>
    <p:sldId id="466" r:id="rId28"/>
    <p:sldId id="469" r:id="rId29"/>
    <p:sldId id="470" r:id="rId30"/>
    <p:sldId id="471" r:id="rId31"/>
    <p:sldId id="472" r:id="rId32"/>
    <p:sldId id="473" r:id="rId33"/>
    <p:sldId id="474" r:id="rId34"/>
    <p:sldId id="475" r:id="rId35"/>
    <p:sldId id="468" r:id="rId36"/>
    <p:sldId id="447" r:id="rId37"/>
    <p:sldId id="444" r:id="rId38"/>
    <p:sldId id="445" r:id="rId39"/>
    <p:sldId id="446" r:id="rId40"/>
    <p:sldId id="448" r:id="rId41"/>
    <p:sldId id="449" r:id="rId42"/>
    <p:sldId id="450" r:id="rId43"/>
    <p:sldId id="451" r:id="rId44"/>
    <p:sldId id="452" r:id="rId45"/>
    <p:sldId id="338" r:id="rId46"/>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7B9"/>
    <a:srgbClr val="2677B9"/>
    <a:srgbClr val="72CD4F"/>
    <a:srgbClr val="01AEEE"/>
    <a:srgbClr val="FE9800"/>
    <a:srgbClr val="F3F3F3"/>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48" autoAdjust="0"/>
    <p:restoredTop sz="87724" autoAdjust="0"/>
  </p:normalViewPr>
  <p:slideViewPr>
    <p:cSldViewPr>
      <p:cViewPr varScale="1">
        <p:scale>
          <a:sx n="74" d="100"/>
          <a:sy n="74" d="100"/>
        </p:scale>
        <p:origin x="125" y="6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EB830B-A7BB-4C56-9A68-4193D2008D8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89C921F5-E692-438F-BC38-0257CD80317C}">
      <dgm:prSet phldrT="[文本]"/>
      <dgm:spPr/>
      <dgm:t>
        <a:bodyPr/>
        <a:lstStyle/>
        <a:p>
          <a:r>
            <a:rPr lang="en-US" altLang="zh-CN" dirty="0" smtClean="0"/>
            <a:t>1.</a:t>
          </a:r>
          <a:r>
            <a:rPr lang="zh-CN" altLang="en-US" dirty="0" smtClean="0"/>
            <a:t>新的交易向全网进行广播</a:t>
          </a:r>
          <a:endParaRPr lang="zh-CN" altLang="en-US" dirty="0"/>
        </a:p>
      </dgm:t>
    </dgm:pt>
    <dgm:pt modelId="{50A3C4FF-B9BC-484B-A8F0-8F003E07FE7F}" type="parTrans" cxnId="{F67224E0-98BD-4449-BAFD-6C5CBB676A8F}">
      <dgm:prSet/>
      <dgm:spPr/>
      <dgm:t>
        <a:bodyPr/>
        <a:lstStyle/>
        <a:p>
          <a:endParaRPr lang="zh-CN" altLang="en-US"/>
        </a:p>
      </dgm:t>
    </dgm:pt>
    <dgm:pt modelId="{EDD35E09-CBC5-41B1-BB05-FB4EE59B9398}" type="sibTrans" cxnId="{F67224E0-98BD-4449-BAFD-6C5CBB676A8F}">
      <dgm:prSet/>
      <dgm:spPr/>
      <dgm:t>
        <a:bodyPr/>
        <a:lstStyle/>
        <a:p>
          <a:endParaRPr lang="zh-CN" altLang="en-US"/>
        </a:p>
      </dgm:t>
    </dgm:pt>
    <dgm:pt modelId="{B6877673-C8A4-4D97-B894-83A33A224D83}">
      <dgm:prSet phldrT="[文本]"/>
      <dgm:spPr/>
      <dgm:t>
        <a:bodyPr/>
        <a:lstStyle/>
        <a:p>
          <a:r>
            <a:rPr lang="en-US" altLang="zh-CN" dirty="0" smtClean="0"/>
            <a:t>2.</a:t>
          </a:r>
          <a:r>
            <a:rPr lang="zh-CN" altLang="en-US" dirty="0" smtClean="0"/>
            <a:t>每一个节点都将收到的交易信息纳入一个区块中</a:t>
          </a:r>
          <a:endParaRPr lang="zh-CN" altLang="en-US" dirty="0"/>
        </a:p>
      </dgm:t>
    </dgm:pt>
    <dgm:pt modelId="{ABF462AE-4567-42D7-BD4F-46A9EAB1D0C5}" type="parTrans" cxnId="{55352A4D-2C46-4D0A-B3CC-B5F5C902062C}">
      <dgm:prSet/>
      <dgm:spPr/>
      <dgm:t>
        <a:bodyPr/>
        <a:lstStyle/>
        <a:p>
          <a:endParaRPr lang="zh-CN" altLang="en-US"/>
        </a:p>
      </dgm:t>
    </dgm:pt>
    <dgm:pt modelId="{874B7611-A8B5-4DC0-916F-94BBD88D13ED}" type="sibTrans" cxnId="{55352A4D-2C46-4D0A-B3CC-B5F5C902062C}">
      <dgm:prSet/>
      <dgm:spPr/>
      <dgm:t>
        <a:bodyPr/>
        <a:lstStyle/>
        <a:p>
          <a:endParaRPr lang="zh-CN" altLang="en-US"/>
        </a:p>
      </dgm:t>
    </dgm:pt>
    <dgm:pt modelId="{68EFFE3F-68FC-4ABF-837C-E57CBC09FBEF}">
      <dgm:prSet phldrT="[文本]"/>
      <dgm:spPr/>
      <dgm:t>
        <a:bodyPr/>
        <a:lstStyle/>
        <a:p>
          <a:r>
            <a:rPr lang="en-US" altLang="zh-CN" dirty="0" smtClean="0"/>
            <a:t>3.</a:t>
          </a:r>
          <a:r>
            <a:rPr lang="zh-CN" altLang="en-US" dirty="0" smtClean="0"/>
            <a:t>每个节点都尝试在自己的区块中找到一个具有足够难度的工作量证明</a:t>
          </a:r>
          <a:endParaRPr lang="zh-CN" altLang="en-US" dirty="0"/>
        </a:p>
      </dgm:t>
    </dgm:pt>
    <dgm:pt modelId="{7ADBF19D-7D6F-4413-93CC-5324DF8A81DB}" type="parTrans" cxnId="{09ACB417-8D39-4B9F-B80F-332114C9F967}">
      <dgm:prSet/>
      <dgm:spPr/>
      <dgm:t>
        <a:bodyPr/>
        <a:lstStyle/>
        <a:p>
          <a:endParaRPr lang="zh-CN" altLang="en-US"/>
        </a:p>
      </dgm:t>
    </dgm:pt>
    <dgm:pt modelId="{F28E3CB6-D6FB-4393-9C36-B3B818A29FA9}" type="sibTrans" cxnId="{09ACB417-8D39-4B9F-B80F-332114C9F967}">
      <dgm:prSet/>
      <dgm:spPr/>
      <dgm:t>
        <a:bodyPr/>
        <a:lstStyle/>
        <a:p>
          <a:endParaRPr lang="zh-CN" altLang="en-US"/>
        </a:p>
      </dgm:t>
    </dgm:pt>
    <dgm:pt modelId="{510F86B6-F272-4DB0-8F01-45E218DEDC51}">
      <dgm:prSet phldrT="[文本]"/>
      <dgm:spPr/>
      <dgm:t>
        <a:bodyPr/>
        <a:lstStyle/>
        <a:p>
          <a:r>
            <a:rPr lang="en-US" altLang="zh-CN" dirty="0" smtClean="0"/>
            <a:t>4.</a:t>
          </a:r>
          <a:r>
            <a:rPr lang="zh-CN" altLang="en-US" dirty="0" smtClean="0"/>
            <a:t>当一个节点找到了一个工作量证明，它就向全网进行广播</a:t>
          </a:r>
          <a:endParaRPr lang="zh-CN" altLang="en-US" dirty="0"/>
        </a:p>
      </dgm:t>
    </dgm:pt>
    <dgm:pt modelId="{7B0AFC11-D704-4CEC-B05F-3B7CE1CD6AA8}" type="parTrans" cxnId="{282D217C-8700-4C9B-BEB6-5686337E6DA7}">
      <dgm:prSet/>
      <dgm:spPr/>
      <dgm:t>
        <a:bodyPr/>
        <a:lstStyle/>
        <a:p>
          <a:endParaRPr lang="zh-CN" altLang="en-US"/>
        </a:p>
      </dgm:t>
    </dgm:pt>
    <dgm:pt modelId="{12929374-6BA0-43F8-9F1D-E98914889C81}" type="sibTrans" cxnId="{282D217C-8700-4C9B-BEB6-5686337E6DA7}">
      <dgm:prSet/>
      <dgm:spPr/>
      <dgm:t>
        <a:bodyPr/>
        <a:lstStyle/>
        <a:p>
          <a:endParaRPr lang="zh-CN" altLang="en-US"/>
        </a:p>
      </dgm:t>
    </dgm:pt>
    <dgm:pt modelId="{E0FF9449-79E7-447C-A748-F8C9199E5F63}">
      <dgm:prSet phldrT="[文本]"/>
      <dgm:spPr/>
      <dgm:t>
        <a:bodyPr/>
        <a:lstStyle/>
        <a:p>
          <a:r>
            <a:rPr lang="en-US" altLang="zh-CN" dirty="0" smtClean="0"/>
            <a:t>5.</a:t>
          </a:r>
          <a:r>
            <a:rPr lang="zh-CN" altLang="en-US" dirty="0" smtClean="0"/>
            <a:t>其他节点验证区块及区块中所有交易的有效性</a:t>
          </a:r>
          <a:endParaRPr lang="zh-CN" altLang="en-US" dirty="0"/>
        </a:p>
      </dgm:t>
    </dgm:pt>
    <dgm:pt modelId="{D18AF9FB-0BFD-4F7F-B55D-F58A4D7C61A6}" type="parTrans" cxnId="{E7D17C59-3135-4AB5-BB66-C9FB6310308E}">
      <dgm:prSet/>
      <dgm:spPr/>
      <dgm:t>
        <a:bodyPr/>
        <a:lstStyle/>
        <a:p>
          <a:endParaRPr lang="zh-CN" altLang="en-US"/>
        </a:p>
      </dgm:t>
    </dgm:pt>
    <dgm:pt modelId="{EA2F050D-6264-40A9-9103-6AEC4B322D1D}" type="sibTrans" cxnId="{E7D17C59-3135-4AB5-BB66-C9FB6310308E}">
      <dgm:prSet/>
      <dgm:spPr/>
      <dgm:t>
        <a:bodyPr/>
        <a:lstStyle/>
        <a:p>
          <a:endParaRPr lang="zh-CN" altLang="en-US"/>
        </a:p>
      </dgm:t>
    </dgm:pt>
    <dgm:pt modelId="{D38980E8-3E94-46B0-8757-2CE097F99F61}">
      <dgm:prSet phldrT="[文本]"/>
      <dgm:spPr/>
      <dgm:t>
        <a:bodyPr/>
        <a:lstStyle/>
        <a:p>
          <a:r>
            <a:rPr lang="en-US" altLang="zh-CN" dirty="0" smtClean="0"/>
            <a:t>6.</a:t>
          </a:r>
          <a:r>
            <a:rPr lang="zh-CN" altLang="en-US" dirty="0" smtClean="0"/>
            <a:t>其他节点接受该区块的方法为：跟随该区块挖下一个区块</a:t>
          </a:r>
          <a:endParaRPr lang="zh-CN" altLang="en-US" dirty="0"/>
        </a:p>
      </dgm:t>
    </dgm:pt>
    <dgm:pt modelId="{FACB26DF-0165-4473-8F68-E7E28BB099DC}" type="parTrans" cxnId="{FA2046F6-3BB4-428F-9EB1-E0F7960F38FF}">
      <dgm:prSet/>
      <dgm:spPr/>
      <dgm:t>
        <a:bodyPr/>
        <a:lstStyle/>
        <a:p>
          <a:endParaRPr lang="zh-CN" altLang="en-US"/>
        </a:p>
      </dgm:t>
    </dgm:pt>
    <dgm:pt modelId="{75F60E43-870F-4FD3-B420-3C61B07BC005}" type="sibTrans" cxnId="{FA2046F6-3BB4-428F-9EB1-E0F7960F38FF}">
      <dgm:prSet/>
      <dgm:spPr/>
      <dgm:t>
        <a:bodyPr/>
        <a:lstStyle/>
        <a:p>
          <a:endParaRPr lang="zh-CN" altLang="en-US"/>
        </a:p>
      </dgm:t>
    </dgm:pt>
    <dgm:pt modelId="{C71CAD2E-2329-4673-B740-9A53F2733FEE}" type="pres">
      <dgm:prSet presAssocID="{39EB830B-A7BB-4C56-9A68-4193D2008D85}" presName="Name0" presStyleCnt="0">
        <dgm:presLayoutVars>
          <dgm:dir/>
          <dgm:animLvl val="lvl"/>
          <dgm:resizeHandles val="exact"/>
        </dgm:presLayoutVars>
      </dgm:prSet>
      <dgm:spPr/>
      <dgm:t>
        <a:bodyPr/>
        <a:lstStyle/>
        <a:p>
          <a:endParaRPr lang="zh-CN" altLang="en-US"/>
        </a:p>
      </dgm:t>
    </dgm:pt>
    <dgm:pt modelId="{A75153B2-406C-4A20-A441-71E55B56E8A2}" type="pres">
      <dgm:prSet presAssocID="{D38980E8-3E94-46B0-8757-2CE097F99F61}" presName="boxAndChildren" presStyleCnt="0"/>
      <dgm:spPr/>
    </dgm:pt>
    <dgm:pt modelId="{CF14B467-180B-426A-BCFC-CED7A4A71228}" type="pres">
      <dgm:prSet presAssocID="{D38980E8-3E94-46B0-8757-2CE097F99F61}" presName="parentTextBox" presStyleLbl="node1" presStyleIdx="0" presStyleCnt="6"/>
      <dgm:spPr/>
      <dgm:t>
        <a:bodyPr/>
        <a:lstStyle/>
        <a:p>
          <a:endParaRPr lang="zh-CN" altLang="en-US"/>
        </a:p>
      </dgm:t>
    </dgm:pt>
    <dgm:pt modelId="{60083D61-3A4F-43BB-B064-10641C2C50D7}" type="pres">
      <dgm:prSet presAssocID="{EA2F050D-6264-40A9-9103-6AEC4B322D1D}" presName="sp" presStyleCnt="0"/>
      <dgm:spPr/>
    </dgm:pt>
    <dgm:pt modelId="{61F88D0E-7DAF-4B2C-9C5B-EDAD5F5682E1}" type="pres">
      <dgm:prSet presAssocID="{E0FF9449-79E7-447C-A748-F8C9199E5F63}" presName="arrowAndChildren" presStyleCnt="0"/>
      <dgm:spPr/>
    </dgm:pt>
    <dgm:pt modelId="{87C34247-3F59-41DA-A4D7-42F631011E04}" type="pres">
      <dgm:prSet presAssocID="{E0FF9449-79E7-447C-A748-F8C9199E5F63}" presName="parentTextArrow" presStyleLbl="node1" presStyleIdx="1" presStyleCnt="6"/>
      <dgm:spPr/>
      <dgm:t>
        <a:bodyPr/>
        <a:lstStyle/>
        <a:p>
          <a:endParaRPr lang="zh-CN" altLang="en-US"/>
        </a:p>
      </dgm:t>
    </dgm:pt>
    <dgm:pt modelId="{DCC60509-971A-448D-BC2E-48D033DAB631}" type="pres">
      <dgm:prSet presAssocID="{12929374-6BA0-43F8-9F1D-E98914889C81}" presName="sp" presStyleCnt="0"/>
      <dgm:spPr/>
    </dgm:pt>
    <dgm:pt modelId="{25F33EB2-1495-4056-A8BA-EAFD160526DF}" type="pres">
      <dgm:prSet presAssocID="{510F86B6-F272-4DB0-8F01-45E218DEDC51}" presName="arrowAndChildren" presStyleCnt="0"/>
      <dgm:spPr/>
    </dgm:pt>
    <dgm:pt modelId="{94190B86-5E89-40F3-B471-D94CD0CD31E8}" type="pres">
      <dgm:prSet presAssocID="{510F86B6-F272-4DB0-8F01-45E218DEDC51}" presName="parentTextArrow" presStyleLbl="node1" presStyleIdx="2" presStyleCnt="6"/>
      <dgm:spPr/>
      <dgm:t>
        <a:bodyPr/>
        <a:lstStyle/>
        <a:p>
          <a:endParaRPr lang="zh-CN" altLang="en-US"/>
        </a:p>
      </dgm:t>
    </dgm:pt>
    <dgm:pt modelId="{58A667F0-7843-48EF-B519-2D61382065BC}" type="pres">
      <dgm:prSet presAssocID="{F28E3CB6-D6FB-4393-9C36-B3B818A29FA9}" presName="sp" presStyleCnt="0"/>
      <dgm:spPr/>
    </dgm:pt>
    <dgm:pt modelId="{B6C65693-AF07-4A34-B03E-C503BEF7074A}" type="pres">
      <dgm:prSet presAssocID="{68EFFE3F-68FC-4ABF-837C-E57CBC09FBEF}" presName="arrowAndChildren" presStyleCnt="0"/>
      <dgm:spPr/>
    </dgm:pt>
    <dgm:pt modelId="{8429F85F-6F60-4ACA-9289-306F5158496F}" type="pres">
      <dgm:prSet presAssocID="{68EFFE3F-68FC-4ABF-837C-E57CBC09FBEF}" presName="parentTextArrow" presStyleLbl="node1" presStyleIdx="3" presStyleCnt="6"/>
      <dgm:spPr/>
      <dgm:t>
        <a:bodyPr/>
        <a:lstStyle/>
        <a:p>
          <a:endParaRPr lang="zh-CN" altLang="en-US"/>
        </a:p>
      </dgm:t>
    </dgm:pt>
    <dgm:pt modelId="{075B3430-EE63-4774-83F5-E6FA0454FE4D}" type="pres">
      <dgm:prSet presAssocID="{874B7611-A8B5-4DC0-916F-94BBD88D13ED}" presName="sp" presStyleCnt="0"/>
      <dgm:spPr/>
    </dgm:pt>
    <dgm:pt modelId="{C03DA072-19F2-40FF-965B-448F7765282E}" type="pres">
      <dgm:prSet presAssocID="{B6877673-C8A4-4D97-B894-83A33A224D83}" presName="arrowAndChildren" presStyleCnt="0"/>
      <dgm:spPr/>
    </dgm:pt>
    <dgm:pt modelId="{7284C538-FB87-44D4-9A13-97D5AFE94EB6}" type="pres">
      <dgm:prSet presAssocID="{B6877673-C8A4-4D97-B894-83A33A224D83}" presName="parentTextArrow" presStyleLbl="node1" presStyleIdx="4" presStyleCnt="6"/>
      <dgm:spPr/>
      <dgm:t>
        <a:bodyPr/>
        <a:lstStyle/>
        <a:p>
          <a:endParaRPr lang="zh-CN" altLang="en-US"/>
        </a:p>
      </dgm:t>
    </dgm:pt>
    <dgm:pt modelId="{CEAEE055-5A7F-4EDE-8F79-CBB6296BB9C4}" type="pres">
      <dgm:prSet presAssocID="{EDD35E09-CBC5-41B1-BB05-FB4EE59B9398}" presName="sp" presStyleCnt="0"/>
      <dgm:spPr/>
    </dgm:pt>
    <dgm:pt modelId="{26B381C3-2DFD-4763-A13C-E5F210B99C2A}" type="pres">
      <dgm:prSet presAssocID="{89C921F5-E692-438F-BC38-0257CD80317C}" presName="arrowAndChildren" presStyleCnt="0"/>
      <dgm:spPr/>
    </dgm:pt>
    <dgm:pt modelId="{661D3F69-CC4C-40B2-B123-7259591476F5}" type="pres">
      <dgm:prSet presAssocID="{89C921F5-E692-438F-BC38-0257CD80317C}" presName="parentTextArrow" presStyleLbl="node1" presStyleIdx="5" presStyleCnt="6" custLinFactNeighborX="1077" custLinFactNeighborY="3548"/>
      <dgm:spPr/>
      <dgm:t>
        <a:bodyPr/>
        <a:lstStyle/>
        <a:p>
          <a:endParaRPr lang="zh-CN" altLang="en-US"/>
        </a:p>
      </dgm:t>
    </dgm:pt>
  </dgm:ptLst>
  <dgm:cxnLst>
    <dgm:cxn modelId="{537E549C-256B-4547-98A1-C42F2A502587}" type="presOf" srcId="{68EFFE3F-68FC-4ABF-837C-E57CBC09FBEF}" destId="{8429F85F-6F60-4ACA-9289-306F5158496F}" srcOrd="0" destOrd="0" presId="urn:microsoft.com/office/officeart/2005/8/layout/process4"/>
    <dgm:cxn modelId="{282D217C-8700-4C9B-BEB6-5686337E6DA7}" srcId="{39EB830B-A7BB-4C56-9A68-4193D2008D85}" destId="{510F86B6-F272-4DB0-8F01-45E218DEDC51}" srcOrd="3" destOrd="0" parTransId="{7B0AFC11-D704-4CEC-B05F-3B7CE1CD6AA8}" sibTransId="{12929374-6BA0-43F8-9F1D-E98914889C81}"/>
    <dgm:cxn modelId="{79DD7AF8-5BC8-BD41-82BC-E50033B3712D}" type="presOf" srcId="{E0FF9449-79E7-447C-A748-F8C9199E5F63}" destId="{87C34247-3F59-41DA-A4D7-42F631011E04}" srcOrd="0" destOrd="0" presId="urn:microsoft.com/office/officeart/2005/8/layout/process4"/>
    <dgm:cxn modelId="{45623616-8FB8-ED44-AA39-12169C96AD3E}" type="presOf" srcId="{510F86B6-F272-4DB0-8F01-45E218DEDC51}" destId="{94190B86-5E89-40F3-B471-D94CD0CD31E8}" srcOrd="0" destOrd="0" presId="urn:microsoft.com/office/officeart/2005/8/layout/process4"/>
    <dgm:cxn modelId="{F67224E0-98BD-4449-BAFD-6C5CBB676A8F}" srcId="{39EB830B-A7BB-4C56-9A68-4193D2008D85}" destId="{89C921F5-E692-438F-BC38-0257CD80317C}" srcOrd="0" destOrd="0" parTransId="{50A3C4FF-B9BC-484B-A8F0-8F003E07FE7F}" sibTransId="{EDD35E09-CBC5-41B1-BB05-FB4EE59B9398}"/>
    <dgm:cxn modelId="{7C3781BB-06D5-384F-954E-01DBCA8539C9}" type="presOf" srcId="{B6877673-C8A4-4D97-B894-83A33A224D83}" destId="{7284C538-FB87-44D4-9A13-97D5AFE94EB6}" srcOrd="0" destOrd="0" presId="urn:microsoft.com/office/officeart/2005/8/layout/process4"/>
    <dgm:cxn modelId="{F2AC8C7F-97BD-7D4B-83C1-420C62740F11}" type="presOf" srcId="{D38980E8-3E94-46B0-8757-2CE097F99F61}" destId="{CF14B467-180B-426A-BCFC-CED7A4A71228}" srcOrd="0" destOrd="0" presId="urn:microsoft.com/office/officeart/2005/8/layout/process4"/>
    <dgm:cxn modelId="{09ACB417-8D39-4B9F-B80F-332114C9F967}" srcId="{39EB830B-A7BB-4C56-9A68-4193D2008D85}" destId="{68EFFE3F-68FC-4ABF-837C-E57CBC09FBEF}" srcOrd="2" destOrd="0" parTransId="{7ADBF19D-7D6F-4413-93CC-5324DF8A81DB}" sibTransId="{F28E3CB6-D6FB-4393-9C36-B3B818A29FA9}"/>
    <dgm:cxn modelId="{37873FBA-13B1-7F47-B087-626D4596E0E2}" type="presOf" srcId="{39EB830B-A7BB-4C56-9A68-4193D2008D85}" destId="{C71CAD2E-2329-4673-B740-9A53F2733FEE}" srcOrd="0" destOrd="0" presId="urn:microsoft.com/office/officeart/2005/8/layout/process4"/>
    <dgm:cxn modelId="{E7D17C59-3135-4AB5-BB66-C9FB6310308E}" srcId="{39EB830B-A7BB-4C56-9A68-4193D2008D85}" destId="{E0FF9449-79E7-447C-A748-F8C9199E5F63}" srcOrd="4" destOrd="0" parTransId="{D18AF9FB-0BFD-4F7F-B55D-F58A4D7C61A6}" sibTransId="{EA2F050D-6264-40A9-9103-6AEC4B322D1D}"/>
    <dgm:cxn modelId="{FA2046F6-3BB4-428F-9EB1-E0F7960F38FF}" srcId="{39EB830B-A7BB-4C56-9A68-4193D2008D85}" destId="{D38980E8-3E94-46B0-8757-2CE097F99F61}" srcOrd="5" destOrd="0" parTransId="{FACB26DF-0165-4473-8F68-E7E28BB099DC}" sibTransId="{75F60E43-870F-4FD3-B420-3C61B07BC005}"/>
    <dgm:cxn modelId="{55352A4D-2C46-4D0A-B3CC-B5F5C902062C}" srcId="{39EB830B-A7BB-4C56-9A68-4193D2008D85}" destId="{B6877673-C8A4-4D97-B894-83A33A224D83}" srcOrd="1" destOrd="0" parTransId="{ABF462AE-4567-42D7-BD4F-46A9EAB1D0C5}" sibTransId="{874B7611-A8B5-4DC0-916F-94BBD88D13ED}"/>
    <dgm:cxn modelId="{5AF68AE2-8140-8245-99C5-180CCC80C5B6}" type="presOf" srcId="{89C921F5-E692-438F-BC38-0257CD80317C}" destId="{661D3F69-CC4C-40B2-B123-7259591476F5}" srcOrd="0" destOrd="0" presId="urn:microsoft.com/office/officeart/2005/8/layout/process4"/>
    <dgm:cxn modelId="{B2F541CC-1B16-8246-8CDE-B9EEFE0CD611}" type="presParOf" srcId="{C71CAD2E-2329-4673-B740-9A53F2733FEE}" destId="{A75153B2-406C-4A20-A441-71E55B56E8A2}" srcOrd="0" destOrd="0" presId="urn:microsoft.com/office/officeart/2005/8/layout/process4"/>
    <dgm:cxn modelId="{CB8AF449-E0F5-F643-A0D4-E2429F6A2D09}" type="presParOf" srcId="{A75153B2-406C-4A20-A441-71E55B56E8A2}" destId="{CF14B467-180B-426A-BCFC-CED7A4A71228}" srcOrd="0" destOrd="0" presId="urn:microsoft.com/office/officeart/2005/8/layout/process4"/>
    <dgm:cxn modelId="{55A40F36-4A46-C244-B01D-F6F839B48510}" type="presParOf" srcId="{C71CAD2E-2329-4673-B740-9A53F2733FEE}" destId="{60083D61-3A4F-43BB-B064-10641C2C50D7}" srcOrd="1" destOrd="0" presId="urn:microsoft.com/office/officeart/2005/8/layout/process4"/>
    <dgm:cxn modelId="{81D04048-2054-4F4D-BF38-1DF5F0F82731}" type="presParOf" srcId="{C71CAD2E-2329-4673-B740-9A53F2733FEE}" destId="{61F88D0E-7DAF-4B2C-9C5B-EDAD5F5682E1}" srcOrd="2" destOrd="0" presId="urn:microsoft.com/office/officeart/2005/8/layout/process4"/>
    <dgm:cxn modelId="{43A3D1FC-8BB4-6C41-9CDC-C47AEB314DA8}" type="presParOf" srcId="{61F88D0E-7DAF-4B2C-9C5B-EDAD5F5682E1}" destId="{87C34247-3F59-41DA-A4D7-42F631011E04}" srcOrd="0" destOrd="0" presId="urn:microsoft.com/office/officeart/2005/8/layout/process4"/>
    <dgm:cxn modelId="{C6813A49-498E-9847-AE07-BEE800EEFFFE}" type="presParOf" srcId="{C71CAD2E-2329-4673-B740-9A53F2733FEE}" destId="{DCC60509-971A-448D-BC2E-48D033DAB631}" srcOrd="3" destOrd="0" presId="urn:microsoft.com/office/officeart/2005/8/layout/process4"/>
    <dgm:cxn modelId="{82BE59A8-1B1F-6048-A365-FCF8D6DF994E}" type="presParOf" srcId="{C71CAD2E-2329-4673-B740-9A53F2733FEE}" destId="{25F33EB2-1495-4056-A8BA-EAFD160526DF}" srcOrd="4" destOrd="0" presId="urn:microsoft.com/office/officeart/2005/8/layout/process4"/>
    <dgm:cxn modelId="{8CB88D61-3BD6-924A-AA55-C7C3DF290EEF}" type="presParOf" srcId="{25F33EB2-1495-4056-A8BA-EAFD160526DF}" destId="{94190B86-5E89-40F3-B471-D94CD0CD31E8}" srcOrd="0" destOrd="0" presId="urn:microsoft.com/office/officeart/2005/8/layout/process4"/>
    <dgm:cxn modelId="{652790DC-434D-E54F-AE4F-A26F26D382AA}" type="presParOf" srcId="{C71CAD2E-2329-4673-B740-9A53F2733FEE}" destId="{58A667F0-7843-48EF-B519-2D61382065BC}" srcOrd="5" destOrd="0" presId="urn:microsoft.com/office/officeart/2005/8/layout/process4"/>
    <dgm:cxn modelId="{4A311AF8-1D91-3148-9817-535CE26EAC5D}" type="presParOf" srcId="{C71CAD2E-2329-4673-B740-9A53F2733FEE}" destId="{B6C65693-AF07-4A34-B03E-C503BEF7074A}" srcOrd="6" destOrd="0" presId="urn:microsoft.com/office/officeart/2005/8/layout/process4"/>
    <dgm:cxn modelId="{EE064D5D-F676-3745-855A-D8E5617E1F84}" type="presParOf" srcId="{B6C65693-AF07-4A34-B03E-C503BEF7074A}" destId="{8429F85F-6F60-4ACA-9289-306F5158496F}" srcOrd="0" destOrd="0" presId="urn:microsoft.com/office/officeart/2005/8/layout/process4"/>
    <dgm:cxn modelId="{F573923A-8F8D-5D46-9B17-28E722D90FA0}" type="presParOf" srcId="{C71CAD2E-2329-4673-B740-9A53F2733FEE}" destId="{075B3430-EE63-4774-83F5-E6FA0454FE4D}" srcOrd="7" destOrd="0" presId="urn:microsoft.com/office/officeart/2005/8/layout/process4"/>
    <dgm:cxn modelId="{E1CCF9F3-D772-1441-B626-613DEE93C72D}" type="presParOf" srcId="{C71CAD2E-2329-4673-B740-9A53F2733FEE}" destId="{C03DA072-19F2-40FF-965B-448F7765282E}" srcOrd="8" destOrd="0" presId="urn:microsoft.com/office/officeart/2005/8/layout/process4"/>
    <dgm:cxn modelId="{BF0AF1DD-24F6-BF4B-AB21-5DA9FCD5B676}" type="presParOf" srcId="{C03DA072-19F2-40FF-965B-448F7765282E}" destId="{7284C538-FB87-44D4-9A13-97D5AFE94EB6}" srcOrd="0" destOrd="0" presId="urn:microsoft.com/office/officeart/2005/8/layout/process4"/>
    <dgm:cxn modelId="{2E454B11-FBD5-DF49-A998-9CABA1C474D9}" type="presParOf" srcId="{C71CAD2E-2329-4673-B740-9A53F2733FEE}" destId="{CEAEE055-5A7F-4EDE-8F79-CBB6296BB9C4}" srcOrd="9" destOrd="0" presId="urn:microsoft.com/office/officeart/2005/8/layout/process4"/>
    <dgm:cxn modelId="{EA0775F0-5BEA-EA4D-AB41-126CDB6CF57F}" type="presParOf" srcId="{C71CAD2E-2329-4673-B740-9A53F2733FEE}" destId="{26B381C3-2DFD-4763-A13C-E5F210B99C2A}" srcOrd="10" destOrd="0" presId="urn:microsoft.com/office/officeart/2005/8/layout/process4"/>
    <dgm:cxn modelId="{654C2556-7AA0-DF4F-8402-B54D4981838C}" type="presParOf" srcId="{26B381C3-2DFD-4763-A13C-E5F210B99C2A}" destId="{661D3F69-CC4C-40B2-B123-7259591476F5}"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4B467-180B-426A-BCFC-CED7A4A71228}">
      <dsp:nvSpPr>
        <dsp:cNvPr id="0" name=""/>
        <dsp:cNvSpPr/>
      </dsp:nvSpPr>
      <dsp:spPr>
        <a:xfrm>
          <a:off x="0" y="2921459"/>
          <a:ext cx="6768752" cy="38344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zh-CN" sz="1300" kern="1200" dirty="0" smtClean="0"/>
            <a:t>6.</a:t>
          </a:r>
          <a:r>
            <a:rPr lang="zh-CN" altLang="en-US" sz="1300" kern="1200" dirty="0" smtClean="0"/>
            <a:t>其他节点接受该区块的方法为：跟随该区块挖下一个区块</a:t>
          </a:r>
          <a:endParaRPr lang="zh-CN" altLang="en-US" sz="1300" kern="1200" dirty="0"/>
        </a:p>
      </dsp:txBody>
      <dsp:txXfrm>
        <a:off x="0" y="2921459"/>
        <a:ext cx="6768752" cy="383440"/>
      </dsp:txXfrm>
    </dsp:sp>
    <dsp:sp modelId="{87C34247-3F59-41DA-A4D7-42F631011E04}">
      <dsp:nvSpPr>
        <dsp:cNvPr id="0" name=""/>
        <dsp:cNvSpPr/>
      </dsp:nvSpPr>
      <dsp:spPr>
        <a:xfrm rot="10800000">
          <a:off x="0" y="2337480"/>
          <a:ext cx="6768752" cy="58973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zh-CN" sz="1300" kern="1200" dirty="0" smtClean="0"/>
            <a:t>5.</a:t>
          </a:r>
          <a:r>
            <a:rPr lang="zh-CN" altLang="en-US" sz="1300" kern="1200" dirty="0" smtClean="0"/>
            <a:t>其他节点验证区块及区块中所有交易的有效性</a:t>
          </a:r>
          <a:endParaRPr lang="zh-CN" altLang="en-US" sz="1300" kern="1200" dirty="0"/>
        </a:p>
      </dsp:txBody>
      <dsp:txXfrm rot="10800000">
        <a:off x="0" y="2337480"/>
        <a:ext cx="6768752" cy="383189"/>
      </dsp:txXfrm>
    </dsp:sp>
    <dsp:sp modelId="{94190B86-5E89-40F3-B471-D94CD0CD31E8}">
      <dsp:nvSpPr>
        <dsp:cNvPr id="0" name=""/>
        <dsp:cNvSpPr/>
      </dsp:nvSpPr>
      <dsp:spPr>
        <a:xfrm rot="10800000">
          <a:off x="0" y="1753501"/>
          <a:ext cx="6768752" cy="58973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zh-CN" sz="1300" kern="1200" dirty="0" smtClean="0"/>
            <a:t>4.</a:t>
          </a:r>
          <a:r>
            <a:rPr lang="zh-CN" altLang="en-US" sz="1300" kern="1200" dirty="0" smtClean="0"/>
            <a:t>当一个节点找到了一个工作量证明，它就向全网进行广播</a:t>
          </a:r>
          <a:endParaRPr lang="zh-CN" altLang="en-US" sz="1300" kern="1200" dirty="0"/>
        </a:p>
      </dsp:txBody>
      <dsp:txXfrm rot="10800000">
        <a:off x="0" y="1753501"/>
        <a:ext cx="6768752" cy="383189"/>
      </dsp:txXfrm>
    </dsp:sp>
    <dsp:sp modelId="{8429F85F-6F60-4ACA-9289-306F5158496F}">
      <dsp:nvSpPr>
        <dsp:cNvPr id="0" name=""/>
        <dsp:cNvSpPr/>
      </dsp:nvSpPr>
      <dsp:spPr>
        <a:xfrm rot="10800000">
          <a:off x="0" y="1169522"/>
          <a:ext cx="6768752" cy="58973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zh-CN" sz="1300" kern="1200" dirty="0" smtClean="0"/>
            <a:t>3.</a:t>
          </a:r>
          <a:r>
            <a:rPr lang="zh-CN" altLang="en-US" sz="1300" kern="1200" dirty="0" smtClean="0"/>
            <a:t>每个节点都尝试在自己的区块中找到一个具有足够难度的工作量证明</a:t>
          </a:r>
          <a:endParaRPr lang="zh-CN" altLang="en-US" sz="1300" kern="1200" dirty="0"/>
        </a:p>
      </dsp:txBody>
      <dsp:txXfrm rot="10800000">
        <a:off x="0" y="1169522"/>
        <a:ext cx="6768752" cy="383189"/>
      </dsp:txXfrm>
    </dsp:sp>
    <dsp:sp modelId="{7284C538-FB87-44D4-9A13-97D5AFE94EB6}">
      <dsp:nvSpPr>
        <dsp:cNvPr id="0" name=""/>
        <dsp:cNvSpPr/>
      </dsp:nvSpPr>
      <dsp:spPr>
        <a:xfrm rot="10800000">
          <a:off x="0" y="585543"/>
          <a:ext cx="6768752" cy="58973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zh-CN" sz="1300" kern="1200" dirty="0" smtClean="0"/>
            <a:t>2.</a:t>
          </a:r>
          <a:r>
            <a:rPr lang="zh-CN" altLang="en-US" sz="1300" kern="1200" dirty="0" smtClean="0"/>
            <a:t>每一个节点都将收到的交易信息纳入一个区块中</a:t>
          </a:r>
          <a:endParaRPr lang="zh-CN" altLang="en-US" sz="1300" kern="1200" dirty="0"/>
        </a:p>
      </dsp:txBody>
      <dsp:txXfrm rot="10800000">
        <a:off x="0" y="585543"/>
        <a:ext cx="6768752" cy="383189"/>
      </dsp:txXfrm>
    </dsp:sp>
    <dsp:sp modelId="{661D3F69-CC4C-40B2-B123-7259591476F5}">
      <dsp:nvSpPr>
        <dsp:cNvPr id="0" name=""/>
        <dsp:cNvSpPr/>
      </dsp:nvSpPr>
      <dsp:spPr>
        <a:xfrm rot="10800000">
          <a:off x="0" y="22487"/>
          <a:ext cx="6768752" cy="58973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altLang="zh-CN" sz="1300" kern="1200" dirty="0" smtClean="0"/>
            <a:t>1.</a:t>
          </a:r>
          <a:r>
            <a:rPr lang="zh-CN" altLang="en-US" sz="1300" kern="1200" dirty="0" smtClean="0"/>
            <a:t>新的交易向全网进行广播</a:t>
          </a:r>
          <a:endParaRPr lang="zh-CN" altLang="en-US" sz="1300" kern="1200" dirty="0"/>
        </a:p>
      </dsp:txBody>
      <dsp:txXfrm rot="10800000">
        <a:off x="0" y="22487"/>
        <a:ext cx="6768752" cy="3831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D1ED5F-AB97-47B5-9F7B-ACDF41A6E0FD}" type="datetimeFigureOut">
              <a:rPr lang="zh-CN" altLang="en-US" smtClean="0"/>
              <a:t>2018/10/8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036312-6A05-4643-B813-780AEBCA5446}" type="slidenum">
              <a:rPr lang="zh-CN" altLang="en-US" smtClean="0"/>
              <a:t>‹#›</a:t>
            </a:fld>
            <a:endParaRPr lang="zh-CN" altLang="en-US"/>
          </a:p>
        </p:txBody>
      </p:sp>
    </p:spTree>
    <p:extLst>
      <p:ext uri="{BB962C8B-B14F-4D97-AF65-F5344CB8AC3E}">
        <p14:creationId xmlns:p14="http://schemas.microsoft.com/office/powerpoint/2010/main" val="1317660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1107843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10</a:t>
            </a:fld>
            <a:endParaRPr lang="zh-CN" altLang="en-US"/>
          </a:p>
        </p:txBody>
      </p:sp>
    </p:spTree>
    <p:extLst>
      <p:ext uri="{BB962C8B-B14F-4D97-AF65-F5344CB8AC3E}">
        <p14:creationId xmlns:p14="http://schemas.microsoft.com/office/powerpoint/2010/main" val="1918673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11</a:t>
            </a:fld>
            <a:endParaRPr lang="zh-CN" altLang="en-US"/>
          </a:p>
        </p:txBody>
      </p:sp>
    </p:spTree>
    <p:extLst>
      <p:ext uri="{BB962C8B-B14F-4D97-AF65-F5344CB8AC3E}">
        <p14:creationId xmlns:p14="http://schemas.microsoft.com/office/powerpoint/2010/main" val="1518993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12</a:t>
            </a:fld>
            <a:endParaRPr lang="zh-CN" altLang="en-US"/>
          </a:p>
        </p:txBody>
      </p:sp>
    </p:spTree>
    <p:extLst>
      <p:ext uri="{BB962C8B-B14F-4D97-AF65-F5344CB8AC3E}">
        <p14:creationId xmlns:p14="http://schemas.microsoft.com/office/powerpoint/2010/main" val="1290757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13</a:t>
            </a:fld>
            <a:endParaRPr lang="zh-CN" altLang="en-US"/>
          </a:p>
        </p:txBody>
      </p:sp>
    </p:spTree>
    <p:extLst>
      <p:ext uri="{BB962C8B-B14F-4D97-AF65-F5344CB8AC3E}">
        <p14:creationId xmlns:p14="http://schemas.microsoft.com/office/powerpoint/2010/main" val="649352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14</a:t>
            </a:fld>
            <a:endParaRPr lang="zh-CN" altLang="en-US"/>
          </a:p>
        </p:txBody>
      </p:sp>
    </p:spTree>
    <p:extLst>
      <p:ext uri="{BB962C8B-B14F-4D97-AF65-F5344CB8AC3E}">
        <p14:creationId xmlns:p14="http://schemas.microsoft.com/office/powerpoint/2010/main" val="1582244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15</a:t>
            </a:fld>
            <a:endParaRPr lang="zh-CN" altLang="en-US"/>
          </a:p>
        </p:txBody>
      </p:sp>
    </p:spTree>
    <p:extLst>
      <p:ext uri="{BB962C8B-B14F-4D97-AF65-F5344CB8AC3E}">
        <p14:creationId xmlns:p14="http://schemas.microsoft.com/office/powerpoint/2010/main" val="730894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16</a:t>
            </a:fld>
            <a:endParaRPr lang="zh-CN" altLang="en-US"/>
          </a:p>
        </p:txBody>
      </p:sp>
    </p:spTree>
    <p:extLst>
      <p:ext uri="{BB962C8B-B14F-4D97-AF65-F5344CB8AC3E}">
        <p14:creationId xmlns:p14="http://schemas.microsoft.com/office/powerpoint/2010/main" val="1217807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17</a:t>
            </a:fld>
            <a:endParaRPr lang="zh-CN" altLang="en-US"/>
          </a:p>
        </p:txBody>
      </p:sp>
    </p:spTree>
    <p:extLst>
      <p:ext uri="{BB962C8B-B14F-4D97-AF65-F5344CB8AC3E}">
        <p14:creationId xmlns:p14="http://schemas.microsoft.com/office/powerpoint/2010/main" val="634020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18</a:t>
            </a:fld>
            <a:endParaRPr lang="zh-CN" altLang="en-US"/>
          </a:p>
        </p:txBody>
      </p:sp>
    </p:spTree>
    <p:extLst>
      <p:ext uri="{BB962C8B-B14F-4D97-AF65-F5344CB8AC3E}">
        <p14:creationId xmlns:p14="http://schemas.microsoft.com/office/powerpoint/2010/main" val="203270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19</a:t>
            </a:fld>
            <a:endParaRPr lang="zh-CN" altLang="en-US"/>
          </a:p>
        </p:txBody>
      </p:sp>
    </p:spTree>
    <p:extLst>
      <p:ext uri="{BB962C8B-B14F-4D97-AF65-F5344CB8AC3E}">
        <p14:creationId xmlns:p14="http://schemas.microsoft.com/office/powerpoint/2010/main" val="78181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1453070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20</a:t>
            </a:fld>
            <a:endParaRPr lang="zh-CN" altLang="en-US"/>
          </a:p>
        </p:txBody>
      </p:sp>
    </p:spTree>
    <p:extLst>
      <p:ext uri="{BB962C8B-B14F-4D97-AF65-F5344CB8AC3E}">
        <p14:creationId xmlns:p14="http://schemas.microsoft.com/office/powerpoint/2010/main" val="1348948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21</a:t>
            </a:fld>
            <a:endParaRPr lang="zh-CN" altLang="en-US"/>
          </a:p>
        </p:txBody>
      </p:sp>
    </p:spTree>
    <p:extLst>
      <p:ext uri="{BB962C8B-B14F-4D97-AF65-F5344CB8AC3E}">
        <p14:creationId xmlns:p14="http://schemas.microsoft.com/office/powerpoint/2010/main" val="209726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22</a:t>
            </a:fld>
            <a:endParaRPr lang="zh-CN" altLang="en-US"/>
          </a:p>
        </p:txBody>
      </p:sp>
    </p:spTree>
    <p:extLst>
      <p:ext uri="{BB962C8B-B14F-4D97-AF65-F5344CB8AC3E}">
        <p14:creationId xmlns:p14="http://schemas.microsoft.com/office/powerpoint/2010/main" val="1503577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23</a:t>
            </a:fld>
            <a:endParaRPr lang="zh-CN" altLang="en-US"/>
          </a:p>
        </p:txBody>
      </p:sp>
    </p:spTree>
    <p:extLst>
      <p:ext uri="{BB962C8B-B14F-4D97-AF65-F5344CB8AC3E}">
        <p14:creationId xmlns:p14="http://schemas.microsoft.com/office/powerpoint/2010/main" val="27261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24</a:t>
            </a:fld>
            <a:endParaRPr lang="zh-CN" altLang="en-US"/>
          </a:p>
        </p:txBody>
      </p:sp>
    </p:spTree>
    <p:extLst>
      <p:ext uri="{BB962C8B-B14F-4D97-AF65-F5344CB8AC3E}">
        <p14:creationId xmlns:p14="http://schemas.microsoft.com/office/powerpoint/2010/main" val="114074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25</a:t>
            </a:fld>
            <a:endParaRPr lang="zh-CN" altLang="en-US"/>
          </a:p>
        </p:txBody>
      </p:sp>
    </p:spTree>
    <p:extLst>
      <p:ext uri="{BB962C8B-B14F-4D97-AF65-F5344CB8AC3E}">
        <p14:creationId xmlns:p14="http://schemas.microsoft.com/office/powerpoint/2010/main" val="489973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26</a:t>
            </a:fld>
            <a:endParaRPr lang="zh-CN" altLang="en-US"/>
          </a:p>
        </p:txBody>
      </p:sp>
    </p:spTree>
    <p:extLst>
      <p:ext uri="{BB962C8B-B14F-4D97-AF65-F5344CB8AC3E}">
        <p14:creationId xmlns:p14="http://schemas.microsoft.com/office/powerpoint/2010/main" val="1731829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区块链必将广泛而深刻地改变人们的生活方式。区块链技术可能应用于人类活动的规模协调，甚至有人大胆预测人类社会可能进入到区块链时代，即区块链</a:t>
            </a:r>
            <a:r>
              <a:rPr lang="en-US" altLang="zh-CN" dirty="0" smtClean="0"/>
              <a:t>3.0</a:t>
            </a:r>
            <a:r>
              <a:rPr lang="zh-CN" altLang="en-US" dirty="0" smtClean="0"/>
              <a:t>。</a:t>
            </a:r>
            <a:endParaRPr lang="en-US" altLang="zh-CN" dirty="0" smtClean="0"/>
          </a:p>
          <a:p>
            <a:r>
              <a:rPr lang="en-US" altLang="zh-CN" dirty="0" smtClean="0"/>
              <a:t>3.0</a:t>
            </a:r>
            <a:r>
              <a:rPr lang="zh-CN" altLang="en-US" dirty="0" smtClean="0"/>
              <a:t>时代的应用主要体现为行业应用，体现为政府、健康、科学、工业、文化和艺术领域的应用。支持行业应用意味着区块链平台必须具备企业级属性。</a:t>
            </a:r>
            <a:endParaRPr lang="en-US" altLang="zh-CN" dirty="0" smtClean="0"/>
          </a:p>
          <a:p>
            <a:r>
              <a:rPr lang="zh-CN" altLang="en-US" dirty="0" smtClean="0"/>
              <a:t>关于区块链</a:t>
            </a:r>
            <a:r>
              <a:rPr lang="en-US" altLang="zh-CN" dirty="0" smtClean="0"/>
              <a:t>3.0</a:t>
            </a:r>
            <a:r>
              <a:rPr lang="zh-CN" altLang="en-US" dirty="0" smtClean="0"/>
              <a:t>场景，以后可能会有以下方面的应用：</a:t>
            </a:r>
          </a:p>
          <a:p>
            <a:endParaRPr lang="zh-CN" altLang="en-US" dirty="0" smtClean="0"/>
          </a:p>
          <a:p>
            <a:r>
              <a:rPr lang="zh-CN" altLang="en-US" dirty="0" smtClean="0"/>
              <a:t>自动化采购</a:t>
            </a:r>
          </a:p>
          <a:p>
            <a:r>
              <a:rPr lang="zh-CN" altLang="en-US" dirty="0" smtClean="0"/>
              <a:t>在区块链上订立一个自动化的供货流程，来追踪合约的执行过程，并根据供货的时间、地点、数量、质量等信息自动完成全额支付、部分支付、补贴、罚款。在这个过程中涉及的多个采购方、供货方、物流、银行等多方协作，这就是</a:t>
            </a:r>
            <a:r>
              <a:rPr lang="en-US" altLang="zh-CN" dirty="0" smtClean="0"/>
              <a:t>3.0</a:t>
            </a:r>
            <a:r>
              <a:rPr lang="zh-CN" altLang="en-US" dirty="0" smtClean="0"/>
              <a:t>时代交易的其中一个特点：参与方是不特定的多数对象。</a:t>
            </a:r>
          </a:p>
          <a:p>
            <a:endParaRPr lang="zh-CN" altLang="en-US" dirty="0" smtClean="0"/>
          </a:p>
          <a:p>
            <a:r>
              <a:rPr lang="zh-CN" altLang="en-US" dirty="0" smtClean="0"/>
              <a:t>智能化物联网应用</a:t>
            </a:r>
          </a:p>
          <a:p>
            <a:r>
              <a:rPr lang="zh-CN" altLang="en-US" dirty="0" smtClean="0"/>
              <a:t>如果有一天，你觉得你车好脏，你往手机里输入了一些指令：在什么时间，车去什么地方进行自动清洗然后再回来。然后你就回家了，吃饭、休息、看电视，打开门，干干净净的车停在你的车位上。这就是</a:t>
            </a:r>
            <a:r>
              <a:rPr lang="en-US" altLang="zh-CN" dirty="0" smtClean="0"/>
              <a:t>3.0</a:t>
            </a:r>
            <a:r>
              <a:rPr lang="zh-CN" altLang="en-US" dirty="0" smtClean="0"/>
              <a:t>时代，区块链技术我们可以用来监控、管理职能设备。</a:t>
            </a:r>
          </a:p>
          <a:p>
            <a:endParaRPr lang="zh-CN" altLang="en-US" dirty="0" smtClean="0"/>
          </a:p>
          <a:p>
            <a:r>
              <a:rPr lang="zh-CN" altLang="en-US" dirty="0" smtClean="0"/>
              <a:t>供应链自动化管理</a:t>
            </a:r>
          </a:p>
          <a:p>
            <a:r>
              <a:rPr lang="zh-CN" altLang="en-US" dirty="0" smtClean="0"/>
              <a:t>这个现在已经有一些应用出现，比如农产品、奢饰品、红酒等供应链和区块链结合的应用，主要解决验证商品的真实性和溯源问题。</a:t>
            </a: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27</a:t>
            </a:fld>
            <a:endParaRPr lang="zh-CN" altLang="en-US"/>
          </a:p>
        </p:txBody>
      </p:sp>
    </p:spTree>
    <p:extLst>
      <p:ext uri="{BB962C8B-B14F-4D97-AF65-F5344CB8AC3E}">
        <p14:creationId xmlns:p14="http://schemas.microsoft.com/office/powerpoint/2010/main" val="1438162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28</a:t>
            </a:fld>
            <a:endParaRPr lang="zh-CN" altLang="en-US"/>
          </a:p>
        </p:txBody>
      </p:sp>
    </p:spTree>
    <p:extLst>
      <p:ext uri="{BB962C8B-B14F-4D97-AF65-F5344CB8AC3E}">
        <p14:creationId xmlns:p14="http://schemas.microsoft.com/office/powerpoint/2010/main" val="1323692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29</a:t>
            </a:fld>
            <a:endParaRPr lang="zh-CN" altLang="en-US"/>
          </a:p>
        </p:txBody>
      </p:sp>
    </p:spTree>
    <p:extLst>
      <p:ext uri="{BB962C8B-B14F-4D97-AF65-F5344CB8AC3E}">
        <p14:creationId xmlns:p14="http://schemas.microsoft.com/office/powerpoint/2010/main" val="1653211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3</a:t>
            </a:fld>
            <a:endParaRPr lang="zh-CN" altLang="en-US"/>
          </a:p>
        </p:txBody>
      </p:sp>
    </p:spTree>
    <p:extLst>
      <p:ext uri="{BB962C8B-B14F-4D97-AF65-F5344CB8AC3E}">
        <p14:creationId xmlns:p14="http://schemas.microsoft.com/office/powerpoint/2010/main" val="1902234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30</a:t>
            </a:fld>
            <a:endParaRPr lang="zh-CN" altLang="en-US"/>
          </a:p>
        </p:txBody>
      </p:sp>
    </p:spTree>
    <p:extLst>
      <p:ext uri="{BB962C8B-B14F-4D97-AF65-F5344CB8AC3E}">
        <p14:creationId xmlns:p14="http://schemas.microsoft.com/office/powerpoint/2010/main" val="1939486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31</a:t>
            </a:fld>
            <a:endParaRPr lang="zh-CN" altLang="en-US"/>
          </a:p>
        </p:txBody>
      </p:sp>
    </p:spTree>
    <p:extLst>
      <p:ext uri="{BB962C8B-B14F-4D97-AF65-F5344CB8AC3E}">
        <p14:creationId xmlns:p14="http://schemas.microsoft.com/office/powerpoint/2010/main" val="1823224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32</a:t>
            </a:fld>
            <a:endParaRPr lang="zh-CN" altLang="en-US"/>
          </a:p>
        </p:txBody>
      </p:sp>
    </p:spTree>
    <p:extLst>
      <p:ext uri="{BB962C8B-B14F-4D97-AF65-F5344CB8AC3E}">
        <p14:creationId xmlns:p14="http://schemas.microsoft.com/office/powerpoint/2010/main" val="189582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从国内外发展趋势和区块链技术发展演进路径来看，区块链技术和应用的发展需要云计算、大数据、物联网等新一代信息技术作为基础设施支撑，同时区块链技术和应用发展对推动新一代信息技术产业发展具有重要的促进作用。</a:t>
            </a:r>
            <a:endParaRPr lang="en-US" altLang="zh-CN" dirty="0" smtClean="0"/>
          </a:p>
          <a:p>
            <a:r>
              <a:rPr lang="en-US" altLang="zh-CN" dirty="0" smtClean="0"/>
              <a:t>1 </a:t>
            </a:r>
            <a:r>
              <a:rPr lang="zh-CN" altLang="en-US" dirty="0" smtClean="0"/>
              <a:t>区块链与云计算</a:t>
            </a:r>
          </a:p>
          <a:p>
            <a:r>
              <a:rPr lang="zh-CN" altLang="en-US" dirty="0" smtClean="0"/>
              <a:t>区块链技术的开发、研究与测试工作涉及多个系统，时间与资金成本等问题将阻碍区块链技术的突破</a:t>
            </a:r>
            <a:r>
              <a:rPr lang="en-US" altLang="zh-CN" dirty="0" smtClean="0"/>
              <a:t>,</a:t>
            </a:r>
            <a:r>
              <a:rPr lang="zh-CN" altLang="en-US" dirty="0" smtClean="0"/>
              <a:t>基于区块链技术的软件开发依然是一个高门槛的工作。云计算服务具有资源弹性伸缩、快速调整、低成本、高可靠性的特质，能够帮助中小企业快速低成本地进行区块链开发部署。</a:t>
            </a:r>
            <a:endParaRPr lang="en-US" altLang="zh-CN" dirty="0" smtClean="0"/>
          </a:p>
          <a:p>
            <a:r>
              <a:rPr lang="en-US" altLang="zh-CN" sz="1200" b="0" i="0" u="none" strike="noStrike" kern="1200" baseline="0" dirty="0" smtClean="0">
                <a:solidFill>
                  <a:schemeClr val="tx1"/>
                </a:solidFill>
                <a:latin typeface="+mn-lt"/>
                <a:ea typeface="+mn-ea"/>
                <a:cs typeface="+mn-cs"/>
              </a:rPr>
              <a:t>2 </a:t>
            </a:r>
            <a:r>
              <a:rPr lang="zh-CN" altLang="en-US" sz="1200" b="0" i="0" u="none" strike="noStrike" kern="1200" baseline="0" dirty="0" smtClean="0">
                <a:solidFill>
                  <a:schemeClr val="tx1"/>
                </a:solidFill>
                <a:latin typeface="+mn-lt"/>
                <a:ea typeface="+mn-ea"/>
                <a:cs typeface="+mn-cs"/>
              </a:rPr>
              <a:t>区块链与大数据</a:t>
            </a:r>
            <a:endParaRPr lang="en-US" altLang="zh-CN" sz="1200" b="0" i="0" u="none" strike="noStrike" kern="1200" baseline="0" dirty="0" smtClean="0">
              <a:solidFill>
                <a:schemeClr val="tx1"/>
              </a:solidFill>
              <a:latin typeface="+mn-lt"/>
              <a:ea typeface="+mn-ea"/>
              <a:cs typeface="+mn-cs"/>
            </a:endParaRPr>
          </a:p>
          <a:p>
            <a:r>
              <a:rPr lang="zh-CN" altLang="en-US" dirty="0" smtClean="0"/>
              <a:t>区块链以其可信任性、安全性和不可篡改性，让更多数据被解放出来，推进数据的海量增长。区块链的可追溯特性使得数据从采集、交易、流通，以及计算分析的每一步记录都可以留存在区块链上，使得数据的质量获得前所未有的强信任背书，也保证了数据分析结果的正确性和数据挖掘的效果。区块链能够进一步规范数据的使用，精细化授权范围。脱敏后的数据交易流通，则有利于突破信息孤岛，建立数据横向流通机制，并基于区块链的价值转移网络，逐步推动形成基于全球化的数据交易场景。</a:t>
            </a:r>
            <a:endParaRPr lang="en-US" altLang="zh-CN" dirty="0" smtClean="0"/>
          </a:p>
          <a:p>
            <a:r>
              <a:rPr lang="en-US" altLang="zh-CN" dirty="0" smtClean="0"/>
              <a:t>3 </a:t>
            </a:r>
            <a:r>
              <a:rPr lang="zh-CN" altLang="en-US" dirty="0" smtClean="0"/>
              <a:t>区块链与物联网</a:t>
            </a:r>
          </a:p>
          <a:p>
            <a:r>
              <a:rPr lang="zh-CN" altLang="en-US" dirty="0" smtClean="0"/>
              <a:t>物联网作为互联网基础上延伸和扩展的网络，通过应用智能感知、识别技术与普适计算等计算机技术，实现信息交换和通信，同样能满足区块链系统的部署和运营要求。另外，区块链系统网络是典型的</a:t>
            </a:r>
            <a:r>
              <a:rPr lang="en-US" altLang="zh-CN" dirty="0" smtClean="0"/>
              <a:t>P2P</a:t>
            </a:r>
            <a:r>
              <a:rPr lang="zh-CN" altLang="en-US" dirty="0" smtClean="0"/>
              <a:t>网络，具有分布式异构特征，而物联网天然具备分布式特征，网中的每一个设备都能管理自己在交互作用中的角色、行为和规则，对建立区块链系统的共识机制具有重要的支持作用。</a:t>
            </a:r>
            <a:endParaRPr lang="en-US" altLang="zh-CN" dirty="0" smtClean="0"/>
          </a:p>
          <a:p>
            <a:r>
              <a:rPr lang="en-US" altLang="zh-CN" dirty="0" smtClean="0"/>
              <a:t>4 </a:t>
            </a:r>
            <a:r>
              <a:rPr lang="zh-CN" altLang="en-US" dirty="0" smtClean="0"/>
              <a:t>区块链与下一代移动通讯网络</a:t>
            </a:r>
          </a:p>
          <a:p>
            <a:r>
              <a:rPr lang="zh-CN" altLang="en-US" dirty="0" smtClean="0"/>
              <a:t>区块链是点对点的分布式系统，节点间的多播通信会消耗大量网络资源。随着区块链体量的逐步扩大，网络资源的消耗会以几何倍数增长，最终会成为区块链的性能瓶颈。</a:t>
            </a:r>
            <a:r>
              <a:rPr lang="en-US" altLang="zh-CN" dirty="0" smtClean="0"/>
              <a:t>5G</a:t>
            </a:r>
            <a:r>
              <a:rPr lang="zh-CN" altLang="en-US" dirty="0" smtClean="0"/>
              <a:t>网络作为下一代移动通信网络，理论传输速度可达数十</a:t>
            </a:r>
            <a:r>
              <a:rPr lang="en-US" altLang="zh-CN" dirty="0" smtClean="0"/>
              <a:t>Gb</a:t>
            </a:r>
            <a:r>
              <a:rPr lang="zh-CN" altLang="en-US" dirty="0" smtClean="0"/>
              <a:t>每秒，这比</a:t>
            </a:r>
            <a:r>
              <a:rPr lang="en-US" altLang="zh-CN" dirty="0" smtClean="0"/>
              <a:t>4G</a:t>
            </a:r>
            <a:r>
              <a:rPr lang="zh-CN" altLang="en-US" dirty="0" smtClean="0"/>
              <a:t>网络的传输速度快数百倍。对于区块链而言，区块链数据可以达到极速同步，从而减少了不一致数据的产生，提高了共识算法的效率。</a:t>
            </a:r>
            <a:endParaRPr lang="en-US" altLang="zh-CN" dirty="0" smtClean="0"/>
          </a:p>
          <a:p>
            <a:r>
              <a:rPr lang="en-US" altLang="zh-CN" dirty="0" smtClean="0"/>
              <a:t>5 </a:t>
            </a:r>
            <a:r>
              <a:rPr lang="zh-CN" altLang="en-US" dirty="0" smtClean="0"/>
              <a:t>区块链与加密技术</a:t>
            </a:r>
          </a:p>
          <a:p>
            <a:r>
              <a:rPr lang="zh-CN" altLang="en-US" dirty="0" smtClean="0"/>
              <a:t>现代信息的应用越来越趋于全球化和全民化</a:t>
            </a:r>
            <a:r>
              <a:rPr lang="en-US" altLang="zh-CN" dirty="0" smtClean="0"/>
              <a:t>,</a:t>
            </a:r>
            <a:r>
              <a:rPr lang="zh-CN" altLang="en-US" dirty="0" smtClean="0"/>
              <a:t>对于信息安全的要求除了防篡改、抗抵赖、可信等基础安全之外，更需要加强隐私保护、身份认证等方面的安全。新兴的区块链技术有助于推动信息化沟通模式从多对多沟通发展到物联网沟通模式，密码学需要不断创新才能满足趋于复杂的通信方式的安全需求，从某种程度上说，区块链技术在推动密码体系创新的同时，也给现代密码学带来新的发展契机。同时在区块链治理过程中，身份认证系统是第一要务，数字证书对于区块链技术也是极其重要的，区块链技术的发展对数字证书的发展和应用也有极大的促进作用。</a:t>
            </a:r>
            <a:endParaRPr lang="en-US" altLang="zh-CN" dirty="0" smtClean="0"/>
          </a:p>
          <a:p>
            <a:r>
              <a:rPr lang="en-US" altLang="zh-CN" dirty="0" smtClean="0"/>
              <a:t>6 </a:t>
            </a:r>
            <a:r>
              <a:rPr lang="zh-CN" altLang="en-US" dirty="0" smtClean="0"/>
              <a:t>区块链与人工智能</a:t>
            </a:r>
          </a:p>
          <a:p>
            <a:r>
              <a:rPr lang="zh-CN" altLang="en-US" dirty="0" smtClean="0"/>
              <a:t>基于区块链的人工智能网络可以设定一致、有效的设备注册、授权及完善的生命周期管理机制，有利于提高人工智能设备的用户体验及安全性。此外，若各种人工智能设备通过区块链实现互联、互通，则有可能带来一种新型的经济模式，即人类组织与人工智能、人工智能与人工智能之间进行信息的交互甚至是业务的往来，而统一的区块链基础协议则可让不同的人工智能设备之间在互动过程中不断积累学习经验，从而实现人工智能程度的进一步提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33</a:t>
            </a:fld>
            <a:endParaRPr lang="zh-CN" altLang="en-US"/>
          </a:p>
        </p:txBody>
      </p:sp>
    </p:spTree>
    <p:extLst>
      <p:ext uri="{BB962C8B-B14F-4D97-AF65-F5344CB8AC3E}">
        <p14:creationId xmlns:p14="http://schemas.microsoft.com/office/powerpoint/2010/main" val="1745354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34</a:t>
            </a:fld>
            <a:endParaRPr lang="zh-CN" altLang="en-US"/>
          </a:p>
        </p:txBody>
      </p:sp>
    </p:spTree>
    <p:extLst>
      <p:ext uri="{BB962C8B-B14F-4D97-AF65-F5344CB8AC3E}">
        <p14:creationId xmlns:p14="http://schemas.microsoft.com/office/powerpoint/2010/main" val="866336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35</a:t>
            </a:fld>
            <a:endParaRPr lang="zh-CN" altLang="en-US"/>
          </a:p>
        </p:txBody>
      </p:sp>
    </p:spTree>
    <p:extLst>
      <p:ext uri="{BB962C8B-B14F-4D97-AF65-F5344CB8AC3E}">
        <p14:creationId xmlns:p14="http://schemas.microsoft.com/office/powerpoint/2010/main" val="403227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36</a:t>
            </a:fld>
            <a:endParaRPr lang="zh-CN" altLang="en-US"/>
          </a:p>
        </p:txBody>
      </p:sp>
    </p:spTree>
    <p:extLst>
      <p:ext uri="{BB962C8B-B14F-4D97-AF65-F5344CB8AC3E}">
        <p14:creationId xmlns:p14="http://schemas.microsoft.com/office/powerpoint/2010/main" val="1801589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截至</a:t>
            </a:r>
            <a:r>
              <a:rPr lang="en-US" altLang="zh-CN" sz="1200" kern="1200" dirty="0" smtClean="0">
                <a:solidFill>
                  <a:schemeClr val="tx1"/>
                </a:solidFill>
                <a:effectLst/>
                <a:latin typeface="+mn-lt"/>
                <a:ea typeface="+mn-ea"/>
                <a:cs typeface="+mn-cs"/>
              </a:rPr>
              <a:t>2018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3 </a:t>
            </a:r>
            <a:r>
              <a:rPr lang="zh-CN" altLang="en-US" sz="1200" kern="1200" dirty="0" smtClean="0">
                <a:solidFill>
                  <a:schemeClr val="tx1"/>
                </a:solidFill>
                <a:effectLst/>
                <a:latin typeface="+mn-lt"/>
                <a:ea typeface="+mn-ea"/>
                <a:cs typeface="+mn-cs"/>
              </a:rPr>
              <a:t>月底，我国以区块链业务为主营业务的区块链公司数量已经达到了</a:t>
            </a:r>
            <a:r>
              <a:rPr lang="en-US" altLang="zh-CN" sz="1200" kern="1200" dirty="0" smtClean="0">
                <a:solidFill>
                  <a:schemeClr val="tx1"/>
                </a:solidFill>
                <a:effectLst/>
                <a:latin typeface="+mn-lt"/>
                <a:ea typeface="+mn-ea"/>
                <a:cs typeface="+mn-cs"/>
              </a:rPr>
              <a:t>456 </a:t>
            </a:r>
            <a:r>
              <a:rPr lang="zh-CN" altLang="en-US" sz="1200" kern="1200" dirty="0" smtClean="0">
                <a:solidFill>
                  <a:schemeClr val="tx1"/>
                </a:solidFill>
                <a:effectLst/>
                <a:latin typeface="+mn-lt"/>
                <a:ea typeface="+mn-ea"/>
                <a:cs typeface="+mn-cs"/>
              </a:rPr>
              <a:t>家，产业初步形成规模。</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数据口径：在国内正式注册，并以提供区块链技术或者服务作为主营业务方向的公司，或整体业务基于区块链技术开展，不包括那些仅在部分业务领域应用区块链技术的企业，也不包括在部分产品上尝试使用区块链技术的</a:t>
            </a:r>
            <a:r>
              <a:rPr lang="en-US" altLang="zh-CN" sz="1200" kern="1200" dirty="0" smtClean="0">
                <a:solidFill>
                  <a:schemeClr val="tx1"/>
                </a:solidFill>
                <a:effectLst/>
                <a:latin typeface="+mn-lt"/>
                <a:ea typeface="+mn-ea"/>
                <a:cs typeface="+mn-cs"/>
              </a:rPr>
              <a:t>IT </a:t>
            </a:r>
            <a:r>
              <a:rPr lang="zh-CN" altLang="en-US" sz="1200" kern="1200" dirty="0" smtClean="0">
                <a:solidFill>
                  <a:schemeClr val="tx1"/>
                </a:solidFill>
                <a:effectLst/>
                <a:latin typeface="+mn-lt"/>
                <a:ea typeface="+mn-ea"/>
                <a:cs typeface="+mn-cs"/>
              </a:rPr>
              <a:t>服务或互联网公司。</a:t>
            </a:r>
          </a:p>
          <a:p>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37</a:t>
            </a:fld>
            <a:endParaRPr lang="zh-CN" altLang="en-US"/>
          </a:p>
        </p:txBody>
      </p:sp>
    </p:spTree>
    <p:extLst>
      <p:ext uri="{BB962C8B-B14F-4D97-AF65-F5344CB8AC3E}">
        <p14:creationId xmlns:p14="http://schemas.microsoft.com/office/powerpoint/2010/main" val="1942620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38</a:t>
            </a:fld>
            <a:endParaRPr lang="zh-CN" altLang="en-US"/>
          </a:p>
        </p:txBody>
      </p:sp>
    </p:spTree>
    <p:extLst>
      <p:ext uri="{BB962C8B-B14F-4D97-AF65-F5344CB8AC3E}">
        <p14:creationId xmlns:p14="http://schemas.microsoft.com/office/powerpoint/2010/main" val="1306408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39</a:t>
            </a:fld>
            <a:endParaRPr lang="zh-CN" altLang="en-US"/>
          </a:p>
        </p:txBody>
      </p:sp>
    </p:spTree>
    <p:extLst>
      <p:ext uri="{BB962C8B-B14F-4D97-AF65-F5344CB8AC3E}">
        <p14:creationId xmlns:p14="http://schemas.microsoft.com/office/powerpoint/2010/main" val="979264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4</a:t>
            </a:fld>
            <a:endParaRPr lang="zh-CN" altLang="en-US"/>
          </a:p>
        </p:txBody>
      </p:sp>
    </p:spTree>
    <p:extLst>
      <p:ext uri="{BB962C8B-B14F-4D97-AF65-F5344CB8AC3E}">
        <p14:creationId xmlns:p14="http://schemas.microsoft.com/office/powerpoint/2010/main" val="1112971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sz="1200" kern="1200" dirty="0" smtClean="0">
              <a:solidFill>
                <a:schemeClr val="tx1"/>
              </a:solidFill>
              <a:effectLst/>
              <a:latin typeface="+mn-lt"/>
              <a:ea typeface="+mn-ea"/>
              <a:cs typeface="+mn-cs"/>
            </a:endParaRPr>
          </a:p>
          <a:p>
            <a:pPr marL="457200" indent="-457200">
              <a:buFont typeface="Wingdings" charset="2"/>
              <a:buChar char="p"/>
            </a:pPr>
            <a:r>
              <a:rPr kumimoji="1" lang="zh-CN" altLang="en-US" sz="1200" dirty="0" smtClean="0"/>
              <a:t>和所有新兴行业一样，呈现人才匮乏，后续筹备严重不足的特点。</a:t>
            </a:r>
            <a:endParaRPr kumimoji="1" lang="en-US" altLang="zh-CN" sz="1200" dirty="0" smtClean="0"/>
          </a:p>
          <a:p>
            <a:pPr marL="457200" indent="-457200">
              <a:buFont typeface="Wingdings" charset="2"/>
              <a:buChar char="p"/>
            </a:pPr>
            <a:endParaRPr kumimoji="1" lang="en-US" altLang="zh-CN" sz="1200" dirty="0" smtClean="0"/>
          </a:p>
          <a:p>
            <a:pPr marL="457200" indent="-457200">
              <a:buFont typeface="Wingdings" charset="2"/>
              <a:buChar char="p"/>
            </a:pPr>
            <a:r>
              <a:rPr kumimoji="1" lang="en-US" altLang="zh-CN" sz="1200" dirty="0" smtClean="0"/>
              <a:t>2018</a:t>
            </a:r>
            <a:r>
              <a:rPr kumimoji="1" lang="zh-CN" altLang="en-US" sz="1200" dirty="0" smtClean="0"/>
              <a:t>年第一季度，区块链人才的招聘需求已达到</a:t>
            </a:r>
            <a:r>
              <a:rPr kumimoji="1" lang="en-US" altLang="zh-CN" sz="1200" dirty="0" smtClean="0"/>
              <a:t>2017</a:t>
            </a:r>
            <a:r>
              <a:rPr kumimoji="1" lang="zh-CN" altLang="en-US" sz="1200" dirty="0" smtClean="0"/>
              <a:t>年同期的</a:t>
            </a:r>
            <a:r>
              <a:rPr kumimoji="1" lang="en-US" altLang="zh-CN" sz="1200" dirty="0" smtClean="0"/>
              <a:t>9.7</a:t>
            </a:r>
            <a:r>
              <a:rPr kumimoji="1" lang="zh-CN" altLang="en-US" sz="1200" dirty="0" smtClean="0"/>
              <a:t>倍，发布区块链人才需求的公司数量同比增长</a:t>
            </a:r>
            <a:r>
              <a:rPr kumimoji="1" lang="en-US" altLang="zh-CN" sz="1200" dirty="0" smtClean="0"/>
              <a:t>4.6</a:t>
            </a:r>
            <a:r>
              <a:rPr kumimoji="1" lang="zh-CN" altLang="en-US" sz="1200" dirty="0" smtClean="0"/>
              <a:t>倍。</a:t>
            </a:r>
            <a:endParaRPr kumimoji="1" lang="en-US" altLang="zh-CN" sz="1200" dirty="0" smtClean="0"/>
          </a:p>
          <a:p>
            <a:pPr marL="457200" indent="-457200">
              <a:buFont typeface="Wingdings" charset="2"/>
              <a:buChar char="p"/>
            </a:pPr>
            <a:endParaRPr kumimoji="1" lang="en-US" altLang="zh-CN" sz="1200" dirty="0" smtClean="0"/>
          </a:p>
          <a:p>
            <a:pPr marL="457200" indent="-457200">
              <a:buFont typeface="Wingdings" charset="2"/>
              <a:buChar char="p"/>
            </a:pPr>
            <a:r>
              <a:rPr kumimoji="1" lang="zh-CN" altLang="en-US" sz="1200" dirty="0" smtClean="0"/>
              <a:t>虽然人才供应量同比增加</a:t>
            </a:r>
            <a:r>
              <a:rPr kumimoji="1" lang="en-US" altLang="zh-CN" sz="1200" dirty="0" smtClean="0"/>
              <a:t>235%</a:t>
            </a:r>
            <a:r>
              <a:rPr kumimoji="1" lang="zh-CN" altLang="en-US" sz="1200" dirty="0" smtClean="0"/>
              <a:t>，但是存量远低于实际需求</a:t>
            </a:r>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40</a:t>
            </a:fld>
            <a:endParaRPr lang="zh-CN" altLang="en-US"/>
          </a:p>
        </p:txBody>
      </p:sp>
    </p:spTree>
    <p:extLst>
      <p:ext uri="{BB962C8B-B14F-4D97-AF65-F5344CB8AC3E}">
        <p14:creationId xmlns:p14="http://schemas.microsoft.com/office/powerpoint/2010/main" val="18847059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41</a:t>
            </a:fld>
            <a:endParaRPr lang="zh-CN" altLang="en-US"/>
          </a:p>
        </p:txBody>
      </p:sp>
    </p:spTree>
    <p:extLst>
      <p:ext uri="{BB962C8B-B14F-4D97-AF65-F5344CB8AC3E}">
        <p14:creationId xmlns:p14="http://schemas.microsoft.com/office/powerpoint/2010/main" val="915307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42</a:t>
            </a:fld>
            <a:endParaRPr lang="zh-CN" altLang="en-US"/>
          </a:p>
        </p:txBody>
      </p:sp>
    </p:spTree>
    <p:extLst>
      <p:ext uri="{BB962C8B-B14F-4D97-AF65-F5344CB8AC3E}">
        <p14:creationId xmlns:p14="http://schemas.microsoft.com/office/powerpoint/2010/main" val="586156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43</a:t>
            </a:fld>
            <a:endParaRPr lang="zh-CN" altLang="en-US"/>
          </a:p>
        </p:txBody>
      </p:sp>
    </p:spTree>
    <p:extLst>
      <p:ext uri="{BB962C8B-B14F-4D97-AF65-F5344CB8AC3E}">
        <p14:creationId xmlns:p14="http://schemas.microsoft.com/office/powerpoint/2010/main" val="1716519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44</a:t>
            </a:fld>
            <a:endParaRPr lang="zh-CN" altLang="en-US"/>
          </a:p>
        </p:txBody>
      </p:sp>
    </p:spTree>
    <p:extLst>
      <p:ext uri="{BB962C8B-B14F-4D97-AF65-F5344CB8AC3E}">
        <p14:creationId xmlns:p14="http://schemas.microsoft.com/office/powerpoint/2010/main" val="1048219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45</a:t>
            </a:fld>
            <a:endParaRPr lang="zh-CN" altLang="en-US"/>
          </a:p>
        </p:txBody>
      </p:sp>
    </p:spTree>
    <p:extLst>
      <p:ext uri="{BB962C8B-B14F-4D97-AF65-F5344CB8AC3E}">
        <p14:creationId xmlns:p14="http://schemas.microsoft.com/office/powerpoint/2010/main" val="54539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区块链技术的去中心化和价值传递特性，可以实现不需要第三方的信任，降低信任成本，也可以实现去中介化的价值传递，减少中介层级，减少成本，实现分配的去中介化。</a:t>
            </a:r>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当人们在生产过程中形成的地位、相互关系、分配等形式都可能因为区块链技术发生颠覆性改变时，难道不可以说区块链是生产关系的革命吗？</a:t>
            </a:r>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5</a:t>
            </a:fld>
            <a:endParaRPr lang="zh-CN" altLang="en-US"/>
          </a:p>
        </p:txBody>
      </p:sp>
    </p:spTree>
    <p:extLst>
      <p:ext uri="{BB962C8B-B14F-4D97-AF65-F5344CB8AC3E}">
        <p14:creationId xmlns:p14="http://schemas.microsoft.com/office/powerpoint/2010/main" val="1062157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区块链是一种分布式账本，该账本是有由区块组成，区块又由签名了的交易组成。每个区块通过哈希链链接，已达成共识，并确保不可篡改性。新的区块加入后，之前的区块就更难篡改。新区块在全网络广播并全局更新。</a:t>
            </a:r>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6</a:t>
            </a:fld>
            <a:endParaRPr lang="zh-CN" altLang="en-US"/>
          </a:p>
        </p:txBody>
      </p:sp>
    </p:spTree>
    <p:extLst>
      <p:ext uri="{BB962C8B-B14F-4D97-AF65-F5344CB8AC3E}">
        <p14:creationId xmlns:p14="http://schemas.microsoft.com/office/powerpoint/2010/main" val="944411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7</a:t>
            </a:fld>
            <a:endParaRPr lang="zh-CN" altLang="en-US"/>
          </a:p>
        </p:txBody>
      </p:sp>
    </p:spTree>
    <p:extLst>
      <p:ext uri="{BB962C8B-B14F-4D97-AF65-F5344CB8AC3E}">
        <p14:creationId xmlns:p14="http://schemas.microsoft.com/office/powerpoint/2010/main" val="22135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8</a:t>
            </a:fld>
            <a:endParaRPr lang="zh-CN" altLang="en-US"/>
          </a:p>
        </p:txBody>
      </p:sp>
    </p:spTree>
    <p:extLst>
      <p:ext uri="{BB962C8B-B14F-4D97-AF65-F5344CB8AC3E}">
        <p14:creationId xmlns:p14="http://schemas.microsoft.com/office/powerpoint/2010/main" val="1882252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9</a:t>
            </a:fld>
            <a:endParaRPr lang="zh-CN" altLang="en-US"/>
          </a:p>
        </p:txBody>
      </p:sp>
    </p:spTree>
    <p:extLst>
      <p:ext uri="{BB962C8B-B14F-4D97-AF65-F5344CB8AC3E}">
        <p14:creationId xmlns:p14="http://schemas.microsoft.com/office/powerpoint/2010/main" val="159147719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3F3F3"/>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3000" contrast="-5000"/>
                    </a14:imgEffect>
                  </a14:imgLayer>
                </a14:imgProps>
              </a:ext>
              <a:ext uri="{28A0092B-C50C-407E-A947-70E740481C1C}">
                <a14:useLocalDpi xmlns:a14="http://schemas.microsoft.com/office/drawing/2010/main" val="0"/>
              </a:ext>
            </a:extLst>
          </a:blip>
          <a:srcRect t="25398"/>
          <a:stretch/>
        </p:blipFill>
        <p:spPr>
          <a:xfrm>
            <a:off x="0" y="0"/>
            <a:ext cx="12192000" cy="685800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3F3F3"/>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3000" contrast="-5000"/>
                    </a14:imgEffect>
                  </a14:imgLayer>
                </a14:imgProps>
              </a:ext>
              <a:ext uri="{28A0092B-C50C-407E-A947-70E740481C1C}">
                <a14:useLocalDpi xmlns:a14="http://schemas.microsoft.com/office/drawing/2010/main" val="0"/>
              </a:ext>
            </a:extLst>
          </a:blip>
          <a:srcRect t="25398"/>
          <a:stretch/>
        </p:blipFill>
        <p:spPr>
          <a:xfrm>
            <a:off x="0" y="0"/>
            <a:ext cx="12192000" cy="6858000"/>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3F3F3"/>
        </a:solidFill>
        <a:effectLst/>
      </p:bgPr>
    </p:bg>
    <p:spTree>
      <p:nvGrpSpPr>
        <p:cNvPr id="1" name=""/>
        <p:cNvGrpSpPr/>
        <p:nvPr/>
      </p:nvGrpSpPr>
      <p:grpSpPr>
        <a:xfrm>
          <a:off x="0" y="0"/>
          <a:ext cx="0" cy="0"/>
          <a:chOff x="0" y="0"/>
          <a:chExt cx="0" cy="0"/>
        </a:xfrm>
      </p:grpSpPr>
      <p:pic>
        <p:nvPicPr>
          <p:cNvPr id="45" name="图片 44"/>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3000" contrast="-5000"/>
                    </a14:imgEffect>
                  </a14:imgLayer>
                </a14:imgProps>
              </a:ext>
              <a:ext uri="{28A0092B-C50C-407E-A947-70E740481C1C}">
                <a14:useLocalDpi xmlns:a14="http://schemas.microsoft.com/office/drawing/2010/main" val="0"/>
              </a:ext>
            </a:extLst>
          </a:blip>
          <a:srcRect t="25398"/>
          <a:stretch/>
        </p:blipFill>
        <p:spPr>
          <a:xfrm>
            <a:off x="0" y="0"/>
            <a:ext cx="12192000" cy="6858000"/>
          </a:xfrm>
          <a:prstGeom prst="rect">
            <a:avLst/>
          </a:prstGeom>
        </p:spPr>
      </p:pic>
      <p:cxnSp>
        <p:nvCxnSpPr>
          <p:cNvPr id="3" name="直接连接符 2"/>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335360" y="277339"/>
            <a:ext cx="576064" cy="559375"/>
            <a:chOff x="298460" y="987574"/>
            <a:chExt cx="288032" cy="279687"/>
          </a:xfrm>
        </p:grpSpPr>
        <p:sp>
          <p:nvSpPr>
            <p:cNvPr id="5" name="矩形 4"/>
            <p:cNvSpPr/>
            <p:nvPr/>
          </p:nvSpPr>
          <p:spPr>
            <a:xfrm>
              <a:off x="298460" y="987574"/>
              <a:ext cx="216024" cy="216024"/>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p:cNvSpPr/>
            <p:nvPr/>
          </p:nvSpPr>
          <p:spPr>
            <a:xfrm>
              <a:off x="406472" y="1087241"/>
              <a:ext cx="180020" cy="180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1"/>
          </a:xfrm>
        </p:spPr>
        <p:txBody>
          <a:bodyPr anchor="b"/>
          <a:lstStyle>
            <a:lvl1pPr algn="l">
              <a:defRPr sz="2667"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667"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0"/>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820CF-B880-4189-942D-D702A7CBA730}" type="datetimeFigureOut">
              <a:rPr lang="zh-CN" altLang="en-US" smtClean="0"/>
              <a:t>2018/10/8</a:t>
            </a:fld>
            <a:endParaRPr lang="zh-CN" altLang="en-US"/>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 id="2147483659" r:id="rId7"/>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2.emf"/></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tiff"/><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image" Target="../media/image3.png"/><Relationship Id="rId7" Type="http://schemas.openxmlformats.org/officeDocument/2006/relationships/image" Target="../media/image44.tif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3.tiff"/><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tif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tiff"/><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0" y="1482977"/>
            <a:ext cx="12192000" cy="2496277"/>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Text Box 2"/>
          <p:cNvSpPr txBox="1">
            <a:spLocks noChangeArrowheads="1"/>
          </p:cNvSpPr>
          <p:nvPr/>
        </p:nvSpPr>
        <p:spPr bwMode="auto">
          <a:xfrm>
            <a:off x="1501662" y="2307644"/>
            <a:ext cx="9199995" cy="748988"/>
          </a:xfrm>
          <a:prstGeom prst="rect">
            <a:avLst/>
          </a:prstGeom>
          <a:noFill/>
          <a:ln w="9525">
            <a:noFill/>
            <a:miter lim="800000"/>
            <a:headEnd/>
            <a:tailEnd/>
          </a:ln>
        </p:spPr>
        <p:txBody>
          <a:bodyPr wrap="square">
            <a:spAutoFit/>
          </a:bodyPr>
          <a:lstStyle/>
          <a:p>
            <a:pPr algn="ctr"/>
            <a:r>
              <a:rPr lang="zh-CN" altLang="en-US" sz="4267" b="1" dirty="0">
                <a:solidFill>
                  <a:schemeClr val="bg1"/>
                </a:solidFill>
                <a:latin typeface="华文中宋" pitchFamily="2" charset="-122"/>
                <a:ea typeface="华文中宋" pitchFamily="2" charset="-122"/>
              </a:rPr>
              <a:t>区块链</a:t>
            </a:r>
            <a:r>
              <a:rPr lang="zh-CN" altLang="en-US" sz="4267" b="1" dirty="0" smtClean="0">
                <a:solidFill>
                  <a:schemeClr val="bg1"/>
                </a:solidFill>
                <a:latin typeface="华文中宋" pitchFamily="2" charset="-122"/>
                <a:ea typeface="华文中宋" pitchFamily="2" charset="-122"/>
              </a:rPr>
              <a:t>技术概述</a:t>
            </a:r>
            <a:endParaRPr lang="en-US" altLang="zh-CN" sz="4267" b="1" dirty="0">
              <a:solidFill>
                <a:schemeClr val="bg1"/>
              </a:solidFill>
              <a:latin typeface="华文中宋" pitchFamily="2" charset="-122"/>
              <a:ea typeface="华文中宋" pitchFamily="2" charset="-122"/>
            </a:endParaRPr>
          </a:p>
        </p:txBody>
      </p:sp>
      <p:grpSp>
        <p:nvGrpSpPr>
          <p:cNvPr id="23" name="组合 22"/>
          <p:cNvGrpSpPr/>
          <p:nvPr/>
        </p:nvGrpSpPr>
        <p:grpSpPr>
          <a:xfrm>
            <a:off x="2801158" y="3429001"/>
            <a:ext cx="6589684" cy="61708"/>
            <a:chOff x="2054384" y="3643262"/>
            <a:chExt cx="4942263" cy="46281"/>
          </a:xfrm>
        </p:grpSpPr>
        <p:grpSp>
          <p:nvGrpSpPr>
            <p:cNvPr id="67" name="组合 66"/>
            <p:cNvGrpSpPr/>
            <p:nvPr/>
          </p:nvGrpSpPr>
          <p:grpSpPr>
            <a:xfrm>
              <a:off x="2054384" y="3643262"/>
              <a:ext cx="4919404" cy="45719"/>
              <a:chOff x="2010494" y="4118060"/>
              <a:chExt cx="4919404" cy="45719"/>
            </a:xfrm>
          </p:grpSpPr>
          <p:cxnSp>
            <p:nvCxnSpPr>
              <p:cNvPr id="59" name="直接连接符 58"/>
              <p:cNvCxnSpPr/>
              <p:nvPr/>
            </p:nvCxnSpPr>
            <p:spPr>
              <a:xfrm>
                <a:off x="2033354" y="4140342"/>
                <a:ext cx="48965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2010494" y="411806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
          <p:nvSpPr>
            <p:cNvPr id="85" name="椭圆 84"/>
            <p:cNvSpPr/>
            <p:nvPr/>
          </p:nvSpPr>
          <p:spPr>
            <a:xfrm>
              <a:off x="6950928" y="3643824"/>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
        <p:nvSpPr>
          <p:cNvPr id="3" name="矩形 2"/>
          <p:cNvSpPr/>
          <p:nvPr/>
        </p:nvSpPr>
        <p:spPr>
          <a:xfrm>
            <a:off x="2999656" y="4149080"/>
            <a:ext cx="6096000" cy="1939377"/>
          </a:xfrm>
          <a:prstGeom prst="rect">
            <a:avLst/>
          </a:prstGeom>
        </p:spPr>
        <p:txBody>
          <a:bodyPr>
            <a:spAutoFit/>
          </a:bodyPr>
          <a:lstStyle/>
          <a:p>
            <a:pPr algn="ctr">
              <a:lnSpc>
                <a:spcPct val="150000"/>
              </a:lnSpc>
            </a:pPr>
            <a:r>
              <a:rPr lang="zh-CN" altLang="en-US" sz="2667" dirty="0">
                <a:solidFill>
                  <a:schemeClr val="tx1">
                    <a:lumMod val="75000"/>
                    <a:lumOff val="25000"/>
                  </a:schemeClr>
                </a:solidFill>
                <a:latin typeface="微软雅黑" pitchFamily="34" charset="-122"/>
                <a:ea typeface="微软雅黑" pitchFamily="34" charset="-122"/>
              </a:rPr>
              <a:t>祝烈煌</a:t>
            </a:r>
            <a:endParaRPr lang="en-US" altLang="zh-CN" sz="2667"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en-US" sz="2667" dirty="0">
                <a:solidFill>
                  <a:schemeClr val="tx1">
                    <a:lumMod val="75000"/>
                    <a:lumOff val="25000"/>
                  </a:schemeClr>
                </a:solidFill>
                <a:latin typeface="微软雅黑" pitchFamily="34" charset="-122"/>
                <a:ea typeface="微软雅黑" pitchFamily="34" charset="-122"/>
              </a:rPr>
              <a:t>北京理工大学 教授</a:t>
            </a:r>
            <a:endParaRPr lang="en-US" altLang="zh-CN" sz="2667" dirty="0">
              <a:solidFill>
                <a:schemeClr val="tx1">
                  <a:lumMod val="75000"/>
                  <a:lumOff val="25000"/>
                </a:schemeClr>
              </a:solidFill>
              <a:latin typeface="微软雅黑" pitchFamily="34" charset="-122"/>
              <a:ea typeface="微软雅黑" pitchFamily="34" charset="-122"/>
            </a:endParaRPr>
          </a:p>
          <a:p>
            <a:pPr algn="ctr">
              <a:lnSpc>
                <a:spcPct val="150000"/>
              </a:lnSpc>
            </a:pPr>
            <a:r>
              <a:rPr lang="en-US" altLang="zh-CN" sz="2667" dirty="0" smtClean="0">
                <a:solidFill>
                  <a:schemeClr val="tx1">
                    <a:lumMod val="75000"/>
                    <a:lumOff val="25000"/>
                  </a:schemeClr>
                </a:solidFill>
                <a:latin typeface="微软雅黑" pitchFamily="34" charset="-122"/>
                <a:ea typeface="微软雅黑" pitchFamily="34" charset="-122"/>
              </a:rPr>
              <a:t>2018</a:t>
            </a:r>
            <a:r>
              <a:rPr lang="zh-CN" altLang="en-US" sz="2667" dirty="0" smtClean="0">
                <a:solidFill>
                  <a:schemeClr val="tx1">
                    <a:lumMod val="75000"/>
                    <a:lumOff val="25000"/>
                  </a:schemeClr>
                </a:solidFill>
                <a:latin typeface="微软雅黑" pitchFamily="34" charset="-122"/>
                <a:ea typeface="微软雅黑" pitchFamily="34" charset="-122"/>
              </a:rPr>
              <a:t>年</a:t>
            </a:r>
            <a:r>
              <a:rPr lang="en-US" altLang="zh-CN" sz="2667" dirty="0">
                <a:solidFill>
                  <a:schemeClr val="tx1">
                    <a:lumMod val="75000"/>
                    <a:lumOff val="25000"/>
                  </a:schemeClr>
                </a:solidFill>
                <a:latin typeface="微软雅黑" pitchFamily="34" charset="-122"/>
                <a:ea typeface="微软雅黑" pitchFamily="34" charset="-122"/>
              </a:rPr>
              <a:t>9</a:t>
            </a:r>
            <a:r>
              <a:rPr lang="zh-CN" altLang="en-US" sz="2667" dirty="0" smtClean="0">
                <a:solidFill>
                  <a:schemeClr val="tx1">
                    <a:lumMod val="75000"/>
                    <a:lumOff val="25000"/>
                  </a:schemeClr>
                </a:solidFill>
                <a:latin typeface="微软雅黑" pitchFamily="34" charset="-122"/>
                <a:ea typeface="微软雅黑" pitchFamily="34" charset="-122"/>
              </a:rPr>
              <a:t>月</a:t>
            </a:r>
            <a:endParaRPr lang="en-US" altLang="zh-CN" sz="2667" dirty="0">
              <a:solidFill>
                <a:schemeClr val="tx1">
                  <a:lumMod val="75000"/>
                  <a:lumOff val="25000"/>
                </a:schemeClr>
              </a:solidFill>
              <a:latin typeface="微软雅黑" pitchFamily="34" charset="-122"/>
              <a:ea typeface="微软雅黑"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3016" y="-93506"/>
            <a:ext cx="1478641" cy="1389923"/>
          </a:xfrm>
          <a:prstGeom prst="rect">
            <a:avLst/>
          </a:prstGeom>
        </p:spPr>
      </p:pic>
    </p:spTree>
    <p:extLst>
      <p:ext uri="{BB962C8B-B14F-4D97-AF65-F5344CB8AC3E}">
        <p14:creationId xmlns:p14="http://schemas.microsoft.com/office/powerpoint/2010/main" val="99989096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outVertical)">
                                      <p:cBhvr>
                                        <p:cTn id="7" dur="500"/>
                                        <p:tgtEl>
                                          <p:spTgt spid="5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57"/>
                                        </p:tgtEl>
                                        <p:attrNameLst>
                                          <p:attrName>style.visibility</p:attrName>
                                        </p:attrNameLst>
                                      </p:cBhvr>
                                      <p:to>
                                        <p:strVal val="visible"/>
                                      </p:to>
                                    </p:set>
                                    <p:anim calcmode="lin" valueType="num">
                                      <p:cBhvr>
                                        <p:cTn id="11" dur="8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2" dur="800" fill="hold"/>
                                        <p:tgtEl>
                                          <p:spTgt spid="57"/>
                                        </p:tgtEl>
                                        <p:attrNameLst>
                                          <p:attrName>ppt_y</p:attrName>
                                        </p:attrNameLst>
                                      </p:cBhvr>
                                      <p:tavLst>
                                        <p:tav tm="0">
                                          <p:val>
                                            <p:strVal val="#ppt_y"/>
                                          </p:val>
                                        </p:tav>
                                        <p:tav tm="100000">
                                          <p:val>
                                            <p:strVal val="#ppt_y"/>
                                          </p:val>
                                        </p:tav>
                                      </p:tavLst>
                                    </p:anim>
                                    <p:anim calcmode="lin" valueType="num">
                                      <p:cBhvr>
                                        <p:cTn id="13" dur="8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4" dur="8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800" tmFilter="0,0; .5, 1; 1, 1"/>
                                        <p:tgtEl>
                                          <p:spTgt spid="57"/>
                                        </p:tgtEl>
                                      </p:cBhvr>
                                    </p:animEffect>
                                  </p:childTnLst>
                                </p:cTn>
                              </p:par>
                            </p:childTnLst>
                          </p:cTn>
                        </p:par>
                        <p:par>
                          <p:cTn id="16" fill="hold">
                            <p:stCondLst>
                              <p:cond delay="1780"/>
                            </p:stCondLst>
                            <p:childTnLst>
                              <p:par>
                                <p:cTn id="17" presetID="16" presetClass="entr" presetSubtype="21"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childTnLst>
                          </p:cTn>
                        </p:par>
                        <p:par>
                          <p:cTn id="20" fill="hold">
                            <p:stCondLst>
                              <p:cond delay="2280"/>
                            </p:stCondLst>
                            <p:childTnLst>
                              <p:par>
                                <p:cTn id="21" presetID="42"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7"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2575000"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区块链发展历程</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662800"/>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内容占位符 2"/>
          <p:cNvSpPr txBox="1">
            <a:spLocks/>
          </p:cNvSpPr>
          <p:nvPr/>
        </p:nvSpPr>
        <p:spPr>
          <a:xfrm>
            <a:off x="1991544" y="1268760"/>
            <a:ext cx="8229600" cy="559676"/>
          </a:xfrm>
          <a:prstGeom prst="rect">
            <a:avLst/>
          </a:prstGeom>
        </p:spPr>
        <p:txBody>
          <a:bodyPr/>
          <a:lst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zh-CN" altLang="en-US"/>
              <a:t>背景与重要性</a:t>
            </a:r>
            <a:endParaRPr lang="zh-CN" altLang="en-US" dirty="0"/>
          </a:p>
        </p:txBody>
      </p:sp>
      <p:pic>
        <p:nvPicPr>
          <p:cNvPr id="27" name="图片 26"/>
          <p:cNvPicPr>
            <a:picLocks noChangeAspect="1"/>
          </p:cNvPicPr>
          <p:nvPr/>
        </p:nvPicPr>
        <p:blipFill>
          <a:blip r:embed="rId4"/>
          <a:stretch>
            <a:fillRect/>
          </a:stretch>
        </p:blipFill>
        <p:spPr>
          <a:xfrm>
            <a:off x="1775740" y="1956915"/>
            <a:ext cx="5386895" cy="3008859"/>
          </a:xfrm>
          <a:prstGeom prst="rect">
            <a:avLst/>
          </a:prstGeom>
        </p:spPr>
      </p:pic>
      <p:sp>
        <p:nvSpPr>
          <p:cNvPr id="28" name="标题 1"/>
          <p:cNvSpPr txBox="1">
            <a:spLocks/>
          </p:cNvSpPr>
          <p:nvPr/>
        </p:nvSpPr>
        <p:spPr bwMode="auto">
          <a:xfrm>
            <a:off x="2206198" y="5161023"/>
            <a:ext cx="7733593" cy="6936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b="1">
                <a:solidFill>
                  <a:schemeClr val="tx1"/>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2pPr>
            <a:lvl3pPr algn="l" rtl="0" eaLnBrk="0" fontAlgn="base" hangingPunct="0">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3pPr>
            <a:lvl4pPr algn="l" rtl="0" eaLnBrk="0" fontAlgn="base" hangingPunct="0">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4pPr>
            <a:lvl5pPr algn="l" rtl="0" eaLnBrk="0" fontAlgn="base" hangingPunct="0">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5pPr>
            <a:lvl6pPr marL="457200" algn="l" rtl="0" fontAlgn="base">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6pPr>
            <a:lvl7pPr marL="914400" algn="l" rtl="0" fontAlgn="base">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7pPr>
            <a:lvl8pPr marL="1371600" algn="l" rtl="0" fontAlgn="base">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8pPr>
            <a:lvl9pPr marL="1828800" algn="l" rtl="0" fontAlgn="base">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9pPr>
          </a:lstStyle>
          <a:p>
            <a:pPr algn="ctr"/>
            <a:r>
              <a:rPr lang="zh-CN" altLang="en-US" sz="2000" kern="0" dirty="0">
                <a:effectLst/>
              </a:rPr>
              <a:t>区块链技术快速发展，被</a:t>
            </a:r>
            <a:r>
              <a:rPr lang="en-US" altLang="zh-CN" sz="2000" kern="0" dirty="0">
                <a:effectLst/>
              </a:rPr>
              <a:t>Gartner</a:t>
            </a:r>
            <a:r>
              <a:rPr lang="zh-CN" altLang="en-US" sz="2000" kern="0" dirty="0">
                <a:effectLst/>
              </a:rPr>
              <a:t>列为</a:t>
            </a:r>
            <a:r>
              <a:rPr lang="en-US" altLang="zh-CN" sz="2000" kern="0" dirty="0">
                <a:effectLst/>
              </a:rPr>
              <a:t>2018</a:t>
            </a:r>
            <a:r>
              <a:rPr lang="zh-CN" altLang="en-US" sz="2000" kern="0" dirty="0">
                <a:effectLst/>
              </a:rPr>
              <a:t>年</a:t>
            </a:r>
            <a:r>
              <a:rPr lang="zh-CN" altLang="en-US" sz="2000" dirty="0">
                <a:effectLst/>
              </a:rPr>
              <a:t>十大技术发展趋势</a:t>
            </a:r>
          </a:p>
        </p:txBody>
      </p:sp>
      <p:pic>
        <p:nvPicPr>
          <p:cNvPr id="29" name="图片 28"/>
          <p:cNvPicPr>
            <a:picLocks noChangeAspect="1"/>
          </p:cNvPicPr>
          <p:nvPr/>
        </p:nvPicPr>
        <p:blipFill>
          <a:blip r:embed="rId5"/>
          <a:stretch>
            <a:fillRect/>
          </a:stretch>
        </p:blipFill>
        <p:spPr>
          <a:xfrm>
            <a:off x="7414884" y="1355469"/>
            <a:ext cx="3044495" cy="3657599"/>
          </a:xfrm>
          <a:prstGeom prst="rect">
            <a:avLst/>
          </a:prstGeom>
        </p:spPr>
      </p:pic>
      <p:sp>
        <p:nvSpPr>
          <p:cNvPr id="30" name="闪电形 29"/>
          <p:cNvSpPr/>
          <p:nvPr/>
        </p:nvSpPr>
        <p:spPr bwMode="auto">
          <a:xfrm>
            <a:off x="6327061" y="3089676"/>
            <a:ext cx="1702676" cy="1198180"/>
          </a:xfrm>
          <a:prstGeom prst="lightningBol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fontAlgn="base">
              <a:lnSpc>
                <a:spcPct val="120000"/>
              </a:lnSpc>
              <a:spcBef>
                <a:spcPct val="20000"/>
              </a:spcBef>
              <a:spcAft>
                <a:spcPct val="0"/>
              </a:spcAft>
              <a:buClr>
                <a:schemeClr val="hlink"/>
              </a:buClr>
              <a:buSzPct val="70000"/>
              <a:buFont typeface="Wingdings" pitchFamily="2" charset="2"/>
              <a:buChar char="n"/>
            </a:pPr>
            <a:endParaRPr lang="zh-CN" altLang="en-US" sz="2800">
              <a:solidFill>
                <a:srgbClr val="FFFF00"/>
              </a:solidFill>
              <a:effectLst>
                <a:outerShdw blurRad="38100" dist="38100" dir="2700000" algn="tl">
                  <a:srgbClr val="000000">
                    <a:alpha val="43137"/>
                  </a:srgbClr>
                </a:outerShdw>
              </a:effectLst>
              <a:latin typeface="Garamond" pitchFamily="18" charset="0"/>
              <a:ea typeface="黑体" pitchFamily="2" charset="-122"/>
            </a:endParaRPr>
          </a:p>
        </p:txBody>
      </p:sp>
      <p:sp>
        <p:nvSpPr>
          <p:cNvPr id="31" name="闪电形 30"/>
          <p:cNvSpPr/>
          <p:nvPr/>
        </p:nvSpPr>
        <p:spPr bwMode="auto">
          <a:xfrm rot="1354051" flipH="1">
            <a:off x="3930699" y="2238339"/>
            <a:ext cx="2128347" cy="819806"/>
          </a:xfrm>
          <a:prstGeom prst="lightningBol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fontAlgn="base">
              <a:lnSpc>
                <a:spcPct val="120000"/>
              </a:lnSpc>
              <a:spcBef>
                <a:spcPct val="20000"/>
              </a:spcBef>
              <a:spcAft>
                <a:spcPct val="0"/>
              </a:spcAft>
              <a:buClr>
                <a:schemeClr val="hlink"/>
              </a:buClr>
              <a:buSzPct val="70000"/>
              <a:buFont typeface="Wingdings" pitchFamily="2" charset="2"/>
              <a:buChar char="n"/>
            </a:pPr>
            <a:endParaRPr lang="zh-CN" altLang="en-US" sz="2800">
              <a:solidFill>
                <a:srgbClr val="FFFF00"/>
              </a:solidFill>
              <a:effectLst>
                <a:outerShdw blurRad="38100" dist="38100" dir="2700000" algn="tl">
                  <a:srgbClr val="000000">
                    <a:alpha val="43137"/>
                  </a:srgbClr>
                </a:outerShdw>
              </a:effectLst>
              <a:latin typeface="Garamond" pitchFamily="18" charset="0"/>
              <a:ea typeface="黑体" pitchFamily="2" charset="-122"/>
            </a:endParaRPr>
          </a:p>
        </p:txBody>
      </p:sp>
      <p:pic>
        <p:nvPicPr>
          <p:cNvPr id="33" name="图片 32"/>
          <p:cNvPicPr>
            <a:picLocks noChangeAspect="1"/>
          </p:cNvPicPr>
          <p:nvPr/>
        </p:nvPicPr>
        <p:blipFill>
          <a:blip r:embed="rId6"/>
          <a:stretch>
            <a:fillRect/>
          </a:stretch>
        </p:blipFill>
        <p:spPr>
          <a:xfrm flipV="1">
            <a:off x="6122110" y="1959128"/>
            <a:ext cx="989285" cy="716873"/>
          </a:xfrm>
          <a:prstGeom prst="rect">
            <a:avLst/>
          </a:prstGeom>
        </p:spPr>
      </p:pic>
      <p:sp>
        <p:nvSpPr>
          <p:cNvPr id="34" name="标题 1"/>
          <p:cNvSpPr txBox="1">
            <a:spLocks/>
          </p:cNvSpPr>
          <p:nvPr/>
        </p:nvSpPr>
        <p:spPr bwMode="auto">
          <a:xfrm>
            <a:off x="5974964" y="2690285"/>
            <a:ext cx="1219200" cy="38362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b="1">
                <a:solidFill>
                  <a:schemeClr val="tx1"/>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2pPr>
            <a:lvl3pPr algn="l" rtl="0" eaLnBrk="0" fontAlgn="base" hangingPunct="0">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3pPr>
            <a:lvl4pPr algn="l" rtl="0" eaLnBrk="0" fontAlgn="base" hangingPunct="0">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4pPr>
            <a:lvl5pPr algn="l" rtl="0" eaLnBrk="0" fontAlgn="base" hangingPunct="0">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5pPr>
            <a:lvl6pPr marL="457200" algn="l" rtl="0" fontAlgn="base">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6pPr>
            <a:lvl7pPr marL="914400" algn="l" rtl="0" fontAlgn="base">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7pPr>
            <a:lvl8pPr marL="1371600" algn="l" rtl="0" fontAlgn="base">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8pPr>
            <a:lvl9pPr marL="1828800" algn="l" rtl="0" fontAlgn="base">
              <a:spcBef>
                <a:spcPct val="0"/>
              </a:spcBef>
              <a:spcAft>
                <a:spcPct val="0"/>
              </a:spcAft>
              <a:defRPr sz="4400" b="1">
                <a:solidFill>
                  <a:schemeClr val="tx1"/>
                </a:solidFill>
                <a:effectLst>
                  <a:outerShdw blurRad="38100" dist="38100" dir="2700000" algn="tl">
                    <a:srgbClr val="000000"/>
                  </a:outerShdw>
                </a:effectLst>
                <a:latin typeface="Garamond" pitchFamily="18" charset="0"/>
                <a:ea typeface="黑体" pitchFamily="2" charset="-122"/>
              </a:defRPr>
            </a:lvl9pPr>
          </a:lstStyle>
          <a:p>
            <a:pPr algn="ctr"/>
            <a:r>
              <a:rPr lang="zh-CN" altLang="en-US" sz="2000" kern="0">
                <a:solidFill>
                  <a:srgbClr val="FF0000"/>
                </a:solidFill>
              </a:rPr>
              <a:t>区块链</a:t>
            </a:r>
            <a:endParaRPr lang="zh-CN" altLang="en-US" sz="2000" kern="0" dirty="0">
              <a:solidFill>
                <a:srgbClr val="FF0000"/>
              </a:solidFill>
            </a:endParaRPr>
          </a:p>
        </p:txBody>
      </p:sp>
    </p:spTree>
    <p:extLst>
      <p:ext uri="{BB962C8B-B14F-4D97-AF65-F5344CB8AC3E}">
        <p14:creationId xmlns:p14="http://schemas.microsoft.com/office/powerpoint/2010/main" val="1035843465"/>
      </p:ext>
    </p:extLst>
  </p:cSld>
  <p:clrMapOvr>
    <a:masterClrMapping/>
  </p:clrMapOvr>
  <p:transition spd="slow" advClick="0" advTm="0">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3" y="148000"/>
            <a:ext cx="1891865"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区块链类型</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431984153"/>
              </p:ext>
            </p:extLst>
          </p:nvPr>
        </p:nvGraphicFramePr>
        <p:xfrm>
          <a:off x="1847528" y="1196753"/>
          <a:ext cx="8352928" cy="4320477"/>
        </p:xfrm>
        <a:graphic>
          <a:graphicData uri="http://schemas.openxmlformats.org/drawingml/2006/table">
            <a:tbl>
              <a:tblPr firstRow="1" firstCol="1" bandRow="1">
                <a:tableStyleId>{5C22544A-7EE6-4342-B048-85BDC9FD1C3A}</a:tableStyleId>
              </a:tblPr>
              <a:tblGrid>
                <a:gridCol w="2087729">
                  <a:extLst>
                    <a:ext uri="{9D8B030D-6E8A-4147-A177-3AD203B41FA5}">
                      <a16:colId xmlns:a16="http://schemas.microsoft.com/office/drawing/2014/main" val="20000"/>
                    </a:ext>
                  </a:extLst>
                </a:gridCol>
                <a:gridCol w="2087729">
                  <a:extLst>
                    <a:ext uri="{9D8B030D-6E8A-4147-A177-3AD203B41FA5}">
                      <a16:colId xmlns:a16="http://schemas.microsoft.com/office/drawing/2014/main" val="20001"/>
                    </a:ext>
                  </a:extLst>
                </a:gridCol>
                <a:gridCol w="2088735">
                  <a:extLst>
                    <a:ext uri="{9D8B030D-6E8A-4147-A177-3AD203B41FA5}">
                      <a16:colId xmlns:a16="http://schemas.microsoft.com/office/drawing/2014/main" val="20002"/>
                    </a:ext>
                  </a:extLst>
                </a:gridCol>
                <a:gridCol w="2088735">
                  <a:extLst>
                    <a:ext uri="{9D8B030D-6E8A-4147-A177-3AD203B41FA5}">
                      <a16:colId xmlns:a16="http://schemas.microsoft.com/office/drawing/2014/main" val="20003"/>
                    </a:ext>
                  </a:extLst>
                </a:gridCol>
              </a:tblGrid>
              <a:tr h="480053">
                <a:tc>
                  <a:txBody>
                    <a:bodyPr/>
                    <a:lstStyle/>
                    <a:p>
                      <a:pPr algn="ctr">
                        <a:spcAft>
                          <a:spcPts val="0"/>
                        </a:spcAft>
                      </a:pPr>
                      <a:r>
                        <a:rPr lang="zh-CN" sz="1200" kern="100">
                          <a:effectLst/>
                        </a:rPr>
                        <a:t>区块链类型</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公有链</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私有链</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联盟链</a:t>
                      </a:r>
                      <a:endParaRPr lang="zh-CN" sz="1200" kern="100">
                        <a:effectLst/>
                        <a:latin typeface="Times New Roman" charset="0"/>
                        <a:ea typeface="DengXian" charset="-122"/>
                      </a:endParaRPr>
                    </a:p>
                  </a:txBody>
                  <a:tcPr marL="68580" marR="68580" marT="0" marB="0" anchor="ctr"/>
                </a:tc>
                <a:extLst>
                  <a:ext uri="{0D108BD9-81ED-4DB2-BD59-A6C34878D82A}">
                    <a16:rowId xmlns:a16="http://schemas.microsoft.com/office/drawing/2014/main" val="10000"/>
                  </a:ext>
                </a:extLst>
              </a:tr>
              <a:tr h="480053">
                <a:tc>
                  <a:txBody>
                    <a:bodyPr/>
                    <a:lstStyle/>
                    <a:p>
                      <a:pPr algn="ctr">
                        <a:spcAft>
                          <a:spcPts val="0"/>
                        </a:spcAft>
                      </a:pPr>
                      <a:r>
                        <a:rPr lang="zh-CN" sz="1200" kern="100">
                          <a:effectLst/>
                        </a:rPr>
                        <a:t>参与者</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所有人</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个体或公司内部</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特定人群</a:t>
                      </a:r>
                      <a:endParaRPr lang="zh-CN" sz="1200" kern="100">
                        <a:effectLst/>
                        <a:latin typeface="Times New Roman" charset="0"/>
                        <a:ea typeface="DengXian" charset="-122"/>
                      </a:endParaRPr>
                    </a:p>
                  </a:txBody>
                  <a:tcPr marL="68580" marR="68580" marT="0" marB="0" anchor="ctr"/>
                </a:tc>
                <a:extLst>
                  <a:ext uri="{0D108BD9-81ED-4DB2-BD59-A6C34878D82A}">
                    <a16:rowId xmlns:a16="http://schemas.microsoft.com/office/drawing/2014/main" val="10001"/>
                  </a:ext>
                </a:extLst>
              </a:tr>
              <a:tr h="480053">
                <a:tc>
                  <a:txBody>
                    <a:bodyPr/>
                    <a:lstStyle/>
                    <a:p>
                      <a:pPr algn="ctr">
                        <a:spcAft>
                          <a:spcPts val="0"/>
                        </a:spcAft>
                      </a:pPr>
                      <a:r>
                        <a:rPr lang="zh-CN" sz="1200" kern="100">
                          <a:effectLst/>
                        </a:rPr>
                        <a:t>信任机制</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en-US" sz="1200" kern="100">
                          <a:effectLst/>
                        </a:rPr>
                        <a:t>POW/POS/DPOS</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自行背书</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集体背书</a:t>
                      </a:r>
                      <a:endParaRPr lang="zh-CN" sz="1200" kern="100">
                        <a:effectLst/>
                        <a:latin typeface="Times New Roman" charset="0"/>
                        <a:ea typeface="DengXian" charset="-122"/>
                      </a:endParaRPr>
                    </a:p>
                  </a:txBody>
                  <a:tcPr marL="68580" marR="68580" marT="0" marB="0" anchor="ctr"/>
                </a:tc>
                <a:extLst>
                  <a:ext uri="{0D108BD9-81ED-4DB2-BD59-A6C34878D82A}">
                    <a16:rowId xmlns:a16="http://schemas.microsoft.com/office/drawing/2014/main" val="10002"/>
                  </a:ext>
                </a:extLst>
              </a:tr>
              <a:tr h="480053">
                <a:tc>
                  <a:txBody>
                    <a:bodyPr/>
                    <a:lstStyle/>
                    <a:p>
                      <a:pPr algn="ctr">
                        <a:spcAft>
                          <a:spcPts val="0"/>
                        </a:spcAft>
                      </a:pPr>
                      <a:r>
                        <a:rPr lang="zh-CN" sz="1200" kern="100">
                          <a:effectLst/>
                        </a:rPr>
                        <a:t>记账者</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所有人</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自拟</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参与者协商</a:t>
                      </a:r>
                      <a:endParaRPr lang="zh-CN" sz="1200" kern="100">
                        <a:effectLst/>
                        <a:latin typeface="Times New Roman" charset="0"/>
                        <a:ea typeface="DengXian" charset="-122"/>
                      </a:endParaRPr>
                    </a:p>
                  </a:txBody>
                  <a:tcPr marL="68580" marR="68580" marT="0" marB="0" anchor="ctr"/>
                </a:tc>
                <a:extLst>
                  <a:ext uri="{0D108BD9-81ED-4DB2-BD59-A6C34878D82A}">
                    <a16:rowId xmlns:a16="http://schemas.microsoft.com/office/drawing/2014/main" val="10003"/>
                  </a:ext>
                </a:extLst>
              </a:tr>
              <a:tr h="480053">
                <a:tc>
                  <a:txBody>
                    <a:bodyPr/>
                    <a:lstStyle/>
                    <a:p>
                      <a:pPr algn="ctr">
                        <a:spcAft>
                          <a:spcPts val="0"/>
                        </a:spcAft>
                      </a:pPr>
                      <a:r>
                        <a:rPr lang="zh-CN" sz="1200" kern="100">
                          <a:effectLst/>
                        </a:rPr>
                        <a:t>激励机制</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需要</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无需</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可选</a:t>
                      </a:r>
                      <a:endParaRPr lang="zh-CN" sz="1200" kern="100">
                        <a:effectLst/>
                        <a:latin typeface="Times New Roman" charset="0"/>
                        <a:ea typeface="DengXian" charset="-122"/>
                      </a:endParaRPr>
                    </a:p>
                  </a:txBody>
                  <a:tcPr marL="68580" marR="68580" marT="0" marB="0" anchor="ctr"/>
                </a:tc>
                <a:extLst>
                  <a:ext uri="{0D108BD9-81ED-4DB2-BD59-A6C34878D82A}">
                    <a16:rowId xmlns:a16="http://schemas.microsoft.com/office/drawing/2014/main" val="10004"/>
                  </a:ext>
                </a:extLst>
              </a:tr>
              <a:tr h="480053">
                <a:tc>
                  <a:txBody>
                    <a:bodyPr/>
                    <a:lstStyle/>
                    <a:p>
                      <a:pPr algn="ctr">
                        <a:spcAft>
                          <a:spcPts val="0"/>
                        </a:spcAft>
                      </a:pPr>
                      <a:r>
                        <a:rPr lang="zh-CN" sz="1200" kern="100">
                          <a:effectLst/>
                        </a:rPr>
                        <a:t>中心化程度</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去中心化</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中心化</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多中心</a:t>
                      </a:r>
                      <a:endParaRPr lang="zh-CN" sz="1200" kern="100">
                        <a:effectLst/>
                        <a:latin typeface="Times New Roman" charset="0"/>
                        <a:ea typeface="DengXian" charset="-122"/>
                      </a:endParaRPr>
                    </a:p>
                  </a:txBody>
                  <a:tcPr marL="68580" marR="68580" marT="0" marB="0" anchor="ctr"/>
                </a:tc>
                <a:extLst>
                  <a:ext uri="{0D108BD9-81ED-4DB2-BD59-A6C34878D82A}">
                    <a16:rowId xmlns:a16="http://schemas.microsoft.com/office/drawing/2014/main" val="10005"/>
                  </a:ext>
                </a:extLst>
              </a:tr>
              <a:tr h="480053">
                <a:tc>
                  <a:txBody>
                    <a:bodyPr/>
                    <a:lstStyle/>
                    <a:p>
                      <a:pPr algn="ctr">
                        <a:spcAft>
                          <a:spcPts val="0"/>
                        </a:spcAft>
                      </a:pPr>
                      <a:r>
                        <a:rPr lang="zh-CN" sz="1200" kern="100">
                          <a:effectLst/>
                        </a:rPr>
                        <a:t>特性</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信用的自建立</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可追溯</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提升效率</a:t>
                      </a:r>
                      <a:endParaRPr lang="zh-CN" sz="1200" kern="100">
                        <a:effectLst/>
                        <a:latin typeface="Times New Roman" charset="0"/>
                        <a:ea typeface="DengXian" charset="-122"/>
                      </a:endParaRPr>
                    </a:p>
                  </a:txBody>
                  <a:tcPr marL="68580" marR="68580" marT="0" marB="0" anchor="ctr"/>
                </a:tc>
                <a:extLst>
                  <a:ext uri="{0D108BD9-81ED-4DB2-BD59-A6C34878D82A}">
                    <a16:rowId xmlns:a16="http://schemas.microsoft.com/office/drawing/2014/main" val="10006"/>
                  </a:ext>
                </a:extLst>
              </a:tr>
              <a:tr h="480053">
                <a:tc>
                  <a:txBody>
                    <a:bodyPr/>
                    <a:lstStyle/>
                    <a:p>
                      <a:pPr algn="ctr">
                        <a:spcAft>
                          <a:spcPts val="0"/>
                        </a:spcAft>
                      </a:pPr>
                      <a:r>
                        <a:rPr lang="zh-CN" sz="1200" kern="100">
                          <a:effectLst/>
                        </a:rPr>
                        <a:t>承载能力</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en-US" sz="1200" kern="100">
                          <a:effectLst/>
                        </a:rPr>
                        <a:t>3-20/</a:t>
                      </a:r>
                      <a:r>
                        <a:rPr lang="zh-CN" sz="1200" kern="100">
                          <a:effectLst/>
                        </a:rPr>
                        <a:t>秒</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en-US" sz="1200" kern="100">
                          <a:effectLst/>
                        </a:rPr>
                        <a:t>1000-10</a:t>
                      </a:r>
                      <a:r>
                        <a:rPr lang="zh-CN" sz="1200" kern="100">
                          <a:effectLst/>
                        </a:rPr>
                        <a:t>万笔</a:t>
                      </a:r>
                      <a:r>
                        <a:rPr lang="en-US" sz="1200" kern="100">
                          <a:effectLst/>
                        </a:rPr>
                        <a:t>/</a:t>
                      </a:r>
                      <a:r>
                        <a:rPr lang="zh-CN" sz="1200" kern="100">
                          <a:effectLst/>
                        </a:rPr>
                        <a:t>秒</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en-US" sz="1200" kern="100">
                          <a:effectLst/>
                        </a:rPr>
                        <a:t>1000-1</a:t>
                      </a:r>
                      <a:r>
                        <a:rPr lang="zh-CN" sz="1200" kern="100">
                          <a:effectLst/>
                        </a:rPr>
                        <a:t>万</a:t>
                      </a:r>
                      <a:r>
                        <a:rPr lang="en-US" sz="1200" kern="100">
                          <a:effectLst/>
                        </a:rPr>
                        <a:t>/</a:t>
                      </a:r>
                      <a:r>
                        <a:rPr lang="zh-CN" sz="1200" kern="100">
                          <a:effectLst/>
                        </a:rPr>
                        <a:t>秒</a:t>
                      </a:r>
                      <a:endParaRPr lang="zh-CN" sz="1200" kern="100">
                        <a:effectLst/>
                        <a:latin typeface="Times New Roman" charset="0"/>
                        <a:ea typeface="DengXian" charset="-122"/>
                      </a:endParaRPr>
                    </a:p>
                  </a:txBody>
                  <a:tcPr marL="68580" marR="68580" marT="0" marB="0" anchor="ctr"/>
                </a:tc>
                <a:extLst>
                  <a:ext uri="{0D108BD9-81ED-4DB2-BD59-A6C34878D82A}">
                    <a16:rowId xmlns:a16="http://schemas.microsoft.com/office/drawing/2014/main" val="10007"/>
                  </a:ext>
                </a:extLst>
              </a:tr>
              <a:tr h="480053">
                <a:tc>
                  <a:txBody>
                    <a:bodyPr/>
                    <a:lstStyle/>
                    <a:p>
                      <a:pPr algn="ctr">
                        <a:spcAft>
                          <a:spcPts val="0"/>
                        </a:spcAft>
                      </a:pPr>
                      <a:r>
                        <a:rPr lang="zh-CN" sz="1200" kern="100" dirty="0">
                          <a:effectLst/>
                        </a:rPr>
                        <a:t>适用场景</a:t>
                      </a:r>
                      <a:endParaRPr lang="zh-CN" sz="1200" kern="100" dirty="0">
                        <a:effectLst/>
                        <a:latin typeface="Times New Roman" charset="0"/>
                        <a:ea typeface="DengXian" charset="-122"/>
                      </a:endParaRPr>
                    </a:p>
                  </a:txBody>
                  <a:tcPr marL="68580" marR="68580" marT="0" marB="0" anchor="ctr"/>
                </a:tc>
                <a:tc>
                  <a:txBody>
                    <a:bodyPr/>
                    <a:lstStyle/>
                    <a:p>
                      <a:pPr algn="ctr">
                        <a:spcAft>
                          <a:spcPts val="0"/>
                        </a:spcAft>
                      </a:pPr>
                      <a:r>
                        <a:rPr lang="zh-CN" sz="1200" kern="100" dirty="0">
                          <a:effectLst/>
                        </a:rPr>
                        <a:t>虚拟货币</a:t>
                      </a:r>
                      <a:endParaRPr lang="zh-CN" sz="1200" kern="100" dirty="0">
                        <a:effectLst/>
                        <a:latin typeface="Times New Roman" charset="0"/>
                        <a:ea typeface="DengXian" charset="-122"/>
                      </a:endParaRPr>
                    </a:p>
                  </a:txBody>
                  <a:tcPr marL="68580" marR="68580" marT="0" marB="0" anchor="ctr"/>
                </a:tc>
                <a:tc>
                  <a:txBody>
                    <a:bodyPr/>
                    <a:lstStyle/>
                    <a:p>
                      <a:pPr algn="ctr">
                        <a:spcAft>
                          <a:spcPts val="0"/>
                        </a:spcAft>
                      </a:pPr>
                      <a:r>
                        <a:rPr lang="zh-CN" sz="1200" kern="100">
                          <a:effectLst/>
                        </a:rPr>
                        <a:t>审计、发行</a:t>
                      </a:r>
                      <a:endParaRPr lang="zh-CN" sz="1200" kern="100">
                        <a:effectLst/>
                        <a:latin typeface="Times New Roman" charset="0"/>
                        <a:ea typeface="DengXian" charset="-122"/>
                      </a:endParaRPr>
                    </a:p>
                  </a:txBody>
                  <a:tcPr marL="68580" marR="68580" marT="0" marB="0" anchor="ctr"/>
                </a:tc>
                <a:tc>
                  <a:txBody>
                    <a:bodyPr/>
                    <a:lstStyle/>
                    <a:p>
                      <a:pPr algn="ctr">
                        <a:spcAft>
                          <a:spcPts val="0"/>
                        </a:spcAft>
                      </a:pPr>
                      <a:r>
                        <a:rPr lang="zh-CN" sz="1200" kern="100" dirty="0">
                          <a:effectLst/>
                        </a:rPr>
                        <a:t>结算</a:t>
                      </a:r>
                      <a:endParaRPr lang="zh-CN" sz="1200" kern="100" dirty="0">
                        <a:effectLst/>
                        <a:latin typeface="Times New Roman" charset="0"/>
                        <a:ea typeface="DengXian" charset="-122"/>
                      </a:endParaRPr>
                    </a:p>
                  </a:txBody>
                  <a:tcPr marL="68580" marR="68580" marT="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31162059"/>
      </p:ext>
    </p:extLst>
  </p:cSld>
  <p:clrMapOvr>
    <a:masterClrMapping/>
  </p:clrMapOvr>
  <p:transition spd="slow" advClick="0" advTm="0">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3" y="148000"/>
            <a:ext cx="1891865"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区块链应用</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E1A4928-253F-4A72-A24E-15C0E54B0724}"/>
              </a:ext>
            </a:extLst>
          </p:cNvPr>
          <p:cNvPicPr>
            <a:picLocks noChangeAspect="1"/>
          </p:cNvPicPr>
          <p:nvPr/>
        </p:nvPicPr>
        <p:blipFill>
          <a:blip r:embed="rId4"/>
          <a:stretch>
            <a:fillRect/>
          </a:stretch>
        </p:blipFill>
        <p:spPr>
          <a:xfrm>
            <a:off x="2063552" y="980728"/>
            <a:ext cx="8352928" cy="5673494"/>
          </a:xfrm>
          <a:prstGeom prst="rect">
            <a:avLst/>
          </a:prstGeom>
        </p:spPr>
      </p:pic>
    </p:spTree>
    <p:extLst>
      <p:ext uri="{BB962C8B-B14F-4D97-AF65-F5344CB8AC3E}">
        <p14:creationId xmlns:p14="http://schemas.microsoft.com/office/powerpoint/2010/main" val="1061871831"/>
      </p:ext>
    </p:extLst>
  </p:cSld>
  <p:clrMapOvr>
    <a:masterClrMapping/>
  </p:clrMapOvr>
  <p:transition spd="slow" advClick="0" advTm="0">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17ABDAC-77FD-41E1-9D86-CB4D254FF746}"/>
              </a:ext>
            </a:extLst>
          </p:cNvPr>
          <p:cNvSpPr/>
          <p:nvPr/>
        </p:nvSpPr>
        <p:spPr>
          <a:xfrm>
            <a:off x="5039462" y="5683260"/>
            <a:ext cx="1800493" cy="369332"/>
          </a:xfrm>
          <a:prstGeom prst="rect">
            <a:avLst/>
          </a:prstGeom>
        </p:spPr>
        <p:txBody>
          <a:bodyPr wrap="none">
            <a:spAutoFit/>
          </a:bodyPr>
          <a:lstStyle/>
          <a:p>
            <a:r>
              <a:rPr lang="zh-CN" altLang="en-US" dirty="0">
                <a:latin typeface="Microsoft YaHei Light" panose="020B0502040204020203" pitchFamily="34" charset="-122"/>
                <a:ea typeface="Microsoft YaHei Light" panose="020B0502040204020203" pitchFamily="34" charset="-122"/>
              </a:rPr>
              <a:t>区块链技术架构</a:t>
            </a:r>
          </a:p>
        </p:txBody>
      </p:sp>
      <p:grpSp>
        <p:nvGrpSpPr>
          <p:cNvPr id="10" name="组合 9">
            <a:extLst>
              <a:ext uri="{FF2B5EF4-FFF2-40B4-BE49-F238E27FC236}">
                <a16:creationId xmlns:a16="http://schemas.microsoft.com/office/drawing/2014/main" id="{86771084-3A86-411C-A5CD-BCDE9B313753}"/>
              </a:ext>
            </a:extLst>
          </p:cNvPr>
          <p:cNvGrpSpPr/>
          <p:nvPr/>
        </p:nvGrpSpPr>
        <p:grpSpPr>
          <a:xfrm>
            <a:off x="2137886" y="1556793"/>
            <a:ext cx="7916228" cy="4087917"/>
            <a:chOff x="613886" y="1752600"/>
            <a:chExt cx="7916228" cy="4087917"/>
          </a:xfrm>
        </p:grpSpPr>
        <p:pic>
          <p:nvPicPr>
            <p:cNvPr id="11" name="图片 10">
              <a:extLst>
                <a:ext uri="{FF2B5EF4-FFF2-40B4-BE49-F238E27FC236}">
                  <a16:creationId xmlns:a16="http://schemas.microsoft.com/office/drawing/2014/main" id="{55B23D8E-8593-404C-ACF0-7FAE58A1FF14}"/>
                </a:ext>
              </a:extLst>
            </p:cNvPr>
            <p:cNvPicPr>
              <a:picLocks noChangeAspect="1"/>
            </p:cNvPicPr>
            <p:nvPr/>
          </p:nvPicPr>
          <p:blipFill>
            <a:blip r:embed="rId4"/>
            <a:stretch>
              <a:fillRect/>
            </a:stretch>
          </p:blipFill>
          <p:spPr>
            <a:xfrm>
              <a:off x="613886" y="2240517"/>
              <a:ext cx="7916228" cy="3600000"/>
            </a:xfrm>
            <a:prstGeom prst="rect">
              <a:avLst/>
            </a:prstGeom>
            <a:solidFill>
              <a:schemeClr val="bg1">
                <a:lumMod val="95000"/>
              </a:schemeClr>
            </a:solidFill>
            <a:ln>
              <a:noFill/>
            </a:ln>
          </p:spPr>
        </p:pic>
        <p:sp>
          <p:nvSpPr>
            <p:cNvPr id="12" name="矩形 11">
              <a:extLst>
                <a:ext uri="{FF2B5EF4-FFF2-40B4-BE49-F238E27FC236}">
                  <a16:creationId xmlns:a16="http://schemas.microsoft.com/office/drawing/2014/main" id="{B9B55CBE-1AE8-45A3-BBF6-FCC9EB98E44C}"/>
                </a:ext>
              </a:extLst>
            </p:cNvPr>
            <p:cNvSpPr/>
            <p:nvPr/>
          </p:nvSpPr>
          <p:spPr>
            <a:xfrm>
              <a:off x="735806" y="1752600"/>
              <a:ext cx="7646194" cy="5602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3DEFAE2-1540-4394-8A7B-498B89A5C182}"/>
                </a:ext>
              </a:extLst>
            </p:cNvPr>
            <p:cNvSpPr txBox="1"/>
            <p:nvPr/>
          </p:nvSpPr>
          <p:spPr>
            <a:xfrm>
              <a:off x="746760" y="1902023"/>
              <a:ext cx="853440" cy="307777"/>
            </a:xfrm>
            <a:prstGeom prst="rect">
              <a:avLst/>
            </a:prstGeom>
            <a:noFill/>
          </p:spPr>
          <p:txBody>
            <a:bodyPr wrap="square" rtlCol="0">
              <a:spAutoFit/>
            </a:bodyPr>
            <a:lstStyle/>
            <a:p>
              <a:r>
                <a:rPr lang="zh-CN" altLang="en-US" sz="1400" b="1" dirty="0">
                  <a:solidFill>
                    <a:schemeClr val="bg1">
                      <a:lumMod val="50000"/>
                    </a:schemeClr>
                  </a:solidFill>
                  <a:latin typeface="Microsoft YaHei Light" panose="020B0502040204020203" pitchFamily="34" charset="-122"/>
                  <a:ea typeface="Microsoft YaHei Light" panose="020B0502040204020203" pitchFamily="34" charset="-122"/>
                </a:rPr>
                <a:t>应用层</a:t>
              </a:r>
            </a:p>
          </p:txBody>
        </p:sp>
        <p:sp>
          <p:nvSpPr>
            <p:cNvPr id="14" name="矩形 13">
              <a:extLst>
                <a:ext uri="{FF2B5EF4-FFF2-40B4-BE49-F238E27FC236}">
                  <a16:creationId xmlns:a16="http://schemas.microsoft.com/office/drawing/2014/main" id="{E5991B84-7ECE-49D8-A636-646936DF3214}"/>
                </a:ext>
              </a:extLst>
            </p:cNvPr>
            <p:cNvSpPr/>
            <p:nvPr/>
          </p:nvSpPr>
          <p:spPr>
            <a:xfrm>
              <a:off x="1828800" y="1830903"/>
              <a:ext cx="2057400" cy="4108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Microsoft YaHei Light" panose="020B0502040204020203" pitchFamily="34" charset="-122"/>
                  <a:ea typeface="Microsoft YaHei Light" panose="020B0502040204020203" pitchFamily="34" charset="-122"/>
                </a:rPr>
                <a:t>可编程货币</a:t>
              </a:r>
            </a:p>
          </p:txBody>
        </p:sp>
        <p:sp>
          <p:nvSpPr>
            <p:cNvPr id="15" name="矩形 14">
              <a:extLst>
                <a:ext uri="{FF2B5EF4-FFF2-40B4-BE49-F238E27FC236}">
                  <a16:creationId xmlns:a16="http://schemas.microsoft.com/office/drawing/2014/main" id="{F69B3899-85DC-45CF-86E3-DC1579B2C139}"/>
                </a:ext>
              </a:extLst>
            </p:cNvPr>
            <p:cNvSpPr/>
            <p:nvPr/>
          </p:nvSpPr>
          <p:spPr>
            <a:xfrm>
              <a:off x="4000500" y="1830288"/>
              <a:ext cx="2057400" cy="4108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Microsoft YaHei Light" panose="020B0502040204020203" pitchFamily="34" charset="-122"/>
                  <a:ea typeface="Microsoft YaHei Light" panose="020B0502040204020203" pitchFamily="34" charset="-122"/>
                </a:rPr>
                <a:t>可编程金融</a:t>
              </a:r>
            </a:p>
          </p:txBody>
        </p:sp>
        <p:sp>
          <p:nvSpPr>
            <p:cNvPr id="16" name="矩形 15">
              <a:extLst>
                <a:ext uri="{FF2B5EF4-FFF2-40B4-BE49-F238E27FC236}">
                  <a16:creationId xmlns:a16="http://schemas.microsoft.com/office/drawing/2014/main" id="{371F8C40-997B-4C78-AFAC-E4F14D4B0AD8}"/>
                </a:ext>
              </a:extLst>
            </p:cNvPr>
            <p:cNvSpPr/>
            <p:nvPr/>
          </p:nvSpPr>
          <p:spPr>
            <a:xfrm>
              <a:off x="6172200" y="1829980"/>
              <a:ext cx="2057400" cy="4108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Microsoft YaHei Light" panose="020B0502040204020203" pitchFamily="34" charset="-122"/>
                  <a:ea typeface="Microsoft YaHei Light" panose="020B0502040204020203" pitchFamily="34" charset="-122"/>
                </a:rPr>
                <a:t>可编程社会</a:t>
              </a:r>
            </a:p>
          </p:txBody>
        </p:sp>
      </p:grpSp>
    </p:spTree>
    <p:extLst>
      <p:ext uri="{BB962C8B-B14F-4D97-AF65-F5344CB8AC3E}">
        <p14:creationId xmlns:p14="http://schemas.microsoft.com/office/powerpoint/2010/main" val="585495295"/>
      </p:ext>
    </p:extLst>
  </p:cSld>
  <p:clrMapOvr>
    <a:masterClrMapping/>
  </p:clrMapOvr>
  <p:transition spd="slow" advClick="0" advTm="0">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343793" y="2060575"/>
            <a:ext cx="1150938" cy="57626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19" name="矩形 18"/>
          <p:cNvSpPr/>
          <p:nvPr/>
        </p:nvSpPr>
        <p:spPr>
          <a:xfrm>
            <a:off x="1343793" y="2676525"/>
            <a:ext cx="1150938" cy="576263"/>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20" name="矩形 19"/>
          <p:cNvSpPr/>
          <p:nvPr/>
        </p:nvSpPr>
        <p:spPr>
          <a:xfrm>
            <a:off x="1343793" y="3290888"/>
            <a:ext cx="1150938" cy="574675"/>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21" name="矩形 20"/>
          <p:cNvSpPr/>
          <p:nvPr/>
        </p:nvSpPr>
        <p:spPr>
          <a:xfrm>
            <a:off x="1343793" y="390366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22" name="矩形 21"/>
          <p:cNvSpPr/>
          <p:nvPr/>
        </p:nvSpPr>
        <p:spPr>
          <a:xfrm>
            <a:off x="1343793" y="4516438"/>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23" name="矩形 22"/>
          <p:cNvSpPr/>
          <p:nvPr/>
        </p:nvSpPr>
        <p:spPr>
          <a:xfrm>
            <a:off x="1343793" y="512921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sp>
        <p:nvSpPr>
          <p:cNvPr id="24" name="文本框 31"/>
          <p:cNvSpPr txBox="1">
            <a:spLocks noChangeArrowheads="1"/>
          </p:cNvSpPr>
          <p:nvPr/>
        </p:nvSpPr>
        <p:spPr bwMode="auto">
          <a:xfrm>
            <a:off x="4583881" y="1144588"/>
            <a:ext cx="2697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b="0">
                <a:solidFill>
                  <a:schemeClr val="tx1"/>
                </a:solidFill>
                <a:latin typeface="微软雅黑" charset="-122"/>
                <a:ea typeface="微软雅黑" charset="-122"/>
              </a:rPr>
              <a:t>区块链数据结构</a:t>
            </a:r>
          </a:p>
        </p:txBody>
      </p:sp>
      <p:sp>
        <p:nvSpPr>
          <p:cNvPr id="25" name="文本框 3"/>
          <p:cNvSpPr txBox="1">
            <a:spLocks noChangeArrowheads="1"/>
          </p:cNvSpPr>
          <p:nvPr/>
        </p:nvSpPr>
        <p:spPr bwMode="auto">
          <a:xfrm>
            <a:off x="2832868" y="1765300"/>
            <a:ext cx="7367588"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spcAft>
                <a:spcPts val="1800"/>
              </a:spcAft>
              <a:buClrTx/>
              <a:buFont typeface="Arial" charset="0"/>
              <a:buChar char="•"/>
            </a:pPr>
            <a:r>
              <a:rPr lang="zh-CN" altLang="en-US" sz="1600" b="0">
                <a:solidFill>
                  <a:schemeClr val="tx1"/>
                </a:solidFill>
                <a:latin typeface="微软雅黑" charset="-122"/>
                <a:ea typeface="微软雅黑" charset="-122"/>
              </a:rPr>
              <a:t>交易（</a:t>
            </a:r>
            <a:r>
              <a:rPr lang="en-US" altLang="zh-CN" sz="1600" b="0">
                <a:solidFill>
                  <a:schemeClr val="tx1"/>
                </a:solidFill>
                <a:latin typeface="微软雅黑" charset="-122"/>
                <a:ea typeface="微软雅黑" charset="-122"/>
              </a:rPr>
              <a:t>Transaction</a:t>
            </a:r>
            <a:r>
              <a:rPr lang="zh-CN" altLang="en-US" sz="1600" b="0">
                <a:solidFill>
                  <a:schemeClr val="tx1"/>
                </a:solidFill>
                <a:latin typeface="微软雅黑" charset="-122"/>
                <a:ea typeface="微软雅黑" charset="-122"/>
              </a:rPr>
              <a:t>）：一次操作，导致账本状态的一次改变，如添加一条记录；</a:t>
            </a:r>
            <a:endParaRPr lang="en-US" altLang="zh-CN" sz="1600" b="0">
              <a:solidFill>
                <a:schemeClr val="tx1"/>
              </a:solidFill>
              <a:latin typeface="微软雅黑" charset="-122"/>
              <a:ea typeface="微软雅黑" charset="-122"/>
            </a:endParaRPr>
          </a:p>
          <a:p>
            <a:pPr>
              <a:spcBef>
                <a:spcPct val="0"/>
              </a:spcBef>
              <a:spcAft>
                <a:spcPts val="1800"/>
              </a:spcAft>
              <a:buClrTx/>
              <a:buFont typeface="Arial" charset="0"/>
              <a:buChar char="•"/>
            </a:pPr>
            <a:r>
              <a:rPr lang="zh-CN" altLang="en-US" sz="1600" b="0">
                <a:solidFill>
                  <a:schemeClr val="tx1"/>
                </a:solidFill>
                <a:latin typeface="微软雅黑" charset="-122"/>
                <a:ea typeface="微软雅黑" charset="-122"/>
              </a:rPr>
              <a:t>区块（</a:t>
            </a:r>
            <a:r>
              <a:rPr lang="en-US" altLang="zh-CN" sz="1600" b="0">
                <a:solidFill>
                  <a:schemeClr val="tx1"/>
                </a:solidFill>
                <a:latin typeface="微软雅黑" charset="-122"/>
                <a:ea typeface="微软雅黑" charset="-122"/>
              </a:rPr>
              <a:t>Block</a:t>
            </a:r>
            <a:r>
              <a:rPr lang="zh-CN" altLang="en-US" sz="1600" b="0">
                <a:solidFill>
                  <a:schemeClr val="tx1"/>
                </a:solidFill>
                <a:latin typeface="微软雅黑" charset="-122"/>
                <a:ea typeface="微软雅黑" charset="-122"/>
              </a:rPr>
              <a:t>）：记录一段时间内发生的交易和状态结果，是对当前账本状态的一次共识；</a:t>
            </a:r>
          </a:p>
          <a:p>
            <a:pPr>
              <a:spcBef>
                <a:spcPct val="0"/>
              </a:spcBef>
              <a:spcAft>
                <a:spcPts val="1800"/>
              </a:spcAft>
              <a:buClrTx/>
              <a:buFont typeface="Arial" charset="0"/>
              <a:buChar char="•"/>
            </a:pPr>
            <a:r>
              <a:rPr lang="zh-CN" altLang="en-US" sz="1600" b="0">
                <a:solidFill>
                  <a:schemeClr val="tx1"/>
                </a:solidFill>
                <a:latin typeface="微软雅黑" charset="-122"/>
                <a:ea typeface="微软雅黑" charset="-122"/>
              </a:rPr>
              <a:t>链（</a:t>
            </a:r>
            <a:r>
              <a:rPr lang="en-US" altLang="zh-CN" sz="1600" b="0">
                <a:solidFill>
                  <a:schemeClr val="tx1"/>
                </a:solidFill>
                <a:latin typeface="微软雅黑" charset="-122"/>
                <a:ea typeface="微软雅黑" charset="-122"/>
              </a:rPr>
              <a:t>Chain</a:t>
            </a:r>
            <a:r>
              <a:rPr lang="zh-CN" altLang="en-US" sz="1600" b="0">
                <a:solidFill>
                  <a:schemeClr val="tx1"/>
                </a:solidFill>
                <a:latin typeface="微软雅黑" charset="-122"/>
                <a:ea typeface="微软雅黑" charset="-122"/>
              </a:rPr>
              <a:t>）：由一个个区块按照发生顺序串联而成，是整个状态变化的日志记录。</a:t>
            </a:r>
            <a:endParaRPr lang="en-US" altLang="zh-CN" sz="1600" b="0">
              <a:solidFill>
                <a:schemeClr val="tx1"/>
              </a:solidFill>
              <a:latin typeface="微软雅黑" charset="-122"/>
              <a:ea typeface="微软雅黑" charset="-122"/>
            </a:endParaRPr>
          </a:p>
        </p:txBody>
      </p:sp>
      <p:pic>
        <p:nvPicPr>
          <p:cNvPr id="2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83656" y="3760788"/>
            <a:ext cx="74168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5350450"/>
      </p:ext>
    </p:extLst>
  </p:cSld>
  <p:clrMapOvr>
    <a:masterClrMapping/>
  </p:clrMapOvr>
  <p:transition spd="slow" advClick="0" advTm="0">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17723" y="2060575"/>
            <a:ext cx="1150938" cy="57626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32" name="矩形 31"/>
          <p:cNvSpPr/>
          <p:nvPr/>
        </p:nvSpPr>
        <p:spPr>
          <a:xfrm>
            <a:off x="1117723" y="2676525"/>
            <a:ext cx="1150938" cy="576263"/>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33" name="矩形 32"/>
          <p:cNvSpPr/>
          <p:nvPr/>
        </p:nvSpPr>
        <p:spPr>
          <a:xfrm>
            <a:off x="1117723" y="3290888"/>
            <a:ext cx="1150938" cy="574675"/>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34" name="矩形 33"/>
          <p:cNvSpPr/>
          <p:nvPr/>
        </p:nvSpPr>
        <p:spPr>
          <a:xfrm>
            <a:off x="1117723" y="390366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35" name="矩形 34"/>
          <p:cNvSpPr/>
          <p:nvPr/>
        </p:nvSpPr>
        <p:spPr>
          <a:xfrm>
            <a:off x="1117723" y="4516438"/>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36" name="矩形 35"/>
          <p:cNvSpPr/>
          <p:nvPr/>
        </p:nvSpPr>
        <p:spPr>
          <a:xfrm>
            <a:off x="1117723" y="512921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sp>
        <p:nvSpPr>
          <p:cNvPr id="37" name="文本框 31"/>
          <p:cNvSpPr txBox="1">
            <a:spLocks noChangeArrowheads="1"/>
          </p:cNvSpPr>
          <p:nvPr/>
        </p:nvSpPr>
        <p:spPr bwMode="auto">
          <a:xfrm>
            <a:off x="4741986" y="1074738"/>
            <a:ext cx="903287"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150000"/>
              </a:lnSpc>
              <a:spcBef>
                <a:spcPct val="0"/>
              </a:spcBef>
              <a:buClrTx/>
              <a:buFontTx/>
              <a:buNone/>
            </a:pPr>
            <a:r>
              <a:rPr lang="zh-CN" altLang="en-US">
                <a:solidFill>
                  <a:schemeClr val="tx1"/>
                </a:solidFill>
                <a:latin typeface="微软雅黑" charset="-122"/>
                <a:ea typeface="微软雅黑" charset="-122"/>
              </a:rPr>
              <a:t>区块</a:t>
            </a:r>
            <a:endParaRPr lang="en-US" altLang="zh-CN">
              <a:solidFill>
                <a:schemeClr val="tx1"/>
              </a:solidFill>
              <a:latin typeface="微软雅黑" charset="-122"/>
              <a:ea typeface="微软雅黑" charset="-122"/>
            </a:endParaRPr>
          </a:p>
        </p:txBody>
      </p:sp>
      <p:sp>
        <p:nvSpPr>
          <p:cNvPr id="38" name="矩形 5"/>
          <p:cNvSpPr>
            <a:spLocks noChangeArrowheads="1"/>
          </p:cNvSpPr>
          <p:nvPr/>
        </p:nvSpPr>
        <p:spPr bwMode="auto">
          <a:xfrm>
            <a:off x="2278186" y="1738313"/>
            <a:ext cx="864235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150000"/>
              </a:lnSpc>
              <a:spcBef>
                <a:spcPct val="0"/>
              </a:spcBef>
              <a:buClrTx/>
              <a:buFontTx/>
              <a:buNone/>
            </a:pPr>
            <a:r>
              <a:rPr lang="zh-CN" altLang="en-US" sz="2000" b="0">
                <a:solidFill>
                  <a:srgbClr val="000000"/>
                </a:solidFill>
                <a:latin typeface="微软雅黑" charset="-122"/>
                <a:ea typeface="微软雅黑" charset="-122"/>
              </a:rPr>
              <a:t>区块是一种记录交易的数据结构。每个区块由区块头和区块主体组成，</a:t>
            </a:r>
            <a:endParaRPr lang="en-US" altLang="zh-CN" sz="2000" b="0">
              <a:solidFill>
                <a:srgbClr val="000000"/>
              </a:solidFill>
              <a:latin typeface="微软雅黑" charset="-122"/>
              <a:ea typeface="微软雅黑" charset="-122"/>
            </a:endParaRPr>
          </a:p>
          <a:p>
            <a:pPr>
              <a:lnSpc>
                <a:spcPct val="150000"/>
              </a:lnSpc>
              <a:spcBef>
                <a:spcPct val="0"/>
              </a:spcBef>
              <a:buClrTx/>
              <a:buFontTx/>
              <a:buNone/>
            </a:pPr>
            <a:r>
              <a:rPr lang="zh-CN" altLang="en-US" sz="2000" b="0">
                <a:solidFill>
                  <a:srgbClr val="000000"/>
                </a:solidFill>
                <a:latin typeface="微软雅黑" charset="-122"/>
                <a:ea typeface="微软雅黑" charset="-122"/>
              </a:rPr>
              <a:t>区块主体只负责记录前一段时间内的所有交易信息，区块链的大部分</a:t>
            </a:r>
            <a:endParaRPr lang="en-US" altLang="zh-CN" sz="2000" b="0">
              <a:solidFill>
                <a:srgbClr val="000000"/>
              </a:solidFill>
              <a:latin typeface="微软雅黑" charset="-122"/>
              <a:ea typeface="微软雅黑" charset="-122"/>
            </a:endParaRPr>
          </a:p>
          <a:p>
            <a:pPr>
              <a:lnSpc>
                <a:spcPct val="150000"/>
              </a:lnSpc>
              <a:spcBef>
                <a:spcPct val="0"/>
              </a:spcBef>
              <a:buClrTx/>
              <a:buFontTx/>
              <a:buNone/>
            </a:pPr>
            <a:r>
              <a:rPr lang="zh-CN" altLang="en-US" sz="2000" b="0">
                <a:solidFill>
                  <a:srgbClr val="000000"/>
                </a:solidFill>
                <a:latin typeface="微软雅黑" charset="-122"/>
                <a:ea typeface="微软雅黑" charset="-122"/>
              </a:rPr>
              <a:t>功能都由区块头实现。</a:t>
            </a:r>
          </a:p>
        </p:txBody>
      </p:sp>
      <p:pic>
        <p:nvPicPr>
          <p:cNvPr id="39"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78186" y="3268663"/>
            <a:ext cx="704532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43102"/>
      </p:ext>
    </p:extLst>
  </p:cSld>
  <p:clrMapOvr>
    <a:masterClrMapping/>
  </p:clrMapOvr>
  <p:transition spd="slow" advClick="0" advTm="0">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99456" y="2060575"/>
            <a:ext cx="1150938" cy="57626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6" name="矩形 5"/>
          <p:cNvSpPr/>
          <p:nvPr/>
        </p:nvSpPr>
        <p:spPr>
          <a:xfrm>
            <a:off x="1199456" y="2676525"/>
            <a:ext cx="1150938" cy="576263"/>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7" name="矩形 6"/>
          <p:cNvSpPr/>
          <p:nvPr/>
        </p:nvSpPr>
        <p:spPr>
          <a:xfrm>
            <a:off x="1199456" y="3290888"/>
            <a:ext cx="1150938" cy="574675"/>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9" name="矩形 8"/>
          <p:cNvSpPr/>
          <p:nvPr/>
        </p:nvSpPr>
        <p:spPr>
          <a:xfrm>
            <a:off x="1199456" y="390366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0" name="矩形 9"/>
          <p:cNvSpPr/>
          <p:nvPr/>
        </p:nvSpPr>
        <p:spPr>
          <a:xfrm>
            <a:off x="1199456" y="4516438"/>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1" name="矩形 10"/>
          <p:cNvSpPr/>
          <p:nvPr/>
        </p:nvSpPr>
        <p:spPr>
          <a:xfrm>
            <a:off x="1199456" y="512921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sp>
        <p:nvSpPr>
          <p:cNvPr id="12" name="文本框 31"/>
          <p:cNvSpPr txBox="1">
            <a:spLocks noChangeArrowheads="1"/>
          </p:cNvSpPr>
          <p:nvPr/>
        </p:nvSpPr>
        <p:spPr bwMode="auto">
          <a:xfrm>
            <a:off x="4823719" y="1074738"/>
            <a:ext cx="903287"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150000"/>
              </a:lnSpc>
              <a:spcBef>
                <a:spcPct val="0"/>
              </a:spcBef>
              <a:buClrTx/>
              <a:buFontTx/>
              <a:buNone/>
            </a:pPr>
            <a:r>
              <a:rPr lang="zh-CN" altLang="en-US">
                <a:solidFill>
                  <a:schemeClr val="tx1"/>
                </a:solidFill>
                <a:latin typeface="微软雅黑" charset="-122"/>
                <a:ea typeface="微软雅黑" charset="-122"/>
              </a:rPr>
              <a:t>交易</a:t>
            </a:r>
            <a:endParaRPr lang="en-US" altLang="zh-CN">
              <a:solidFill>
                <a:schemeClr val="tx1"/>
              </a:solidFill>
              <a:latin typeface="微软雅黑" charset="-122"/>
              <a:ea typeface="微软雅黑" charset="-122"/>
            </a:endParaRP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369" y="1952625"/>
            <a:ext cx="7583487" cy="433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9946491"/>
      </p:ext>
    </p:extLst>
  </p:cSld>
  <p:clrMapOvr>
    <a:masterClrMapping/>
  </p:clrMapOvr>
  <p:transition spd="slow" advClick="0" advTm="0">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02382" y="2060575"/>
            <a:ext cx="1150938" cy="57626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6" name="矩形 5"/>
          <p:cNvSpPr/>
          <p:nvPr/>
        </p:nvSpPr>
        <p:spPr>
          <a:xfrm>
            <a:off x="1202382" y="2676525"/>
            <a:ext cx="1150938" cy="576263"/>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7" name="矩形 6"/>
          <p:cNvSpPr/>
          <p:nvPr/>
        </p:nvSpPr>
        <p:spPr>
          <a:xfrm>
            <a:off x="1202382" y="3290888"/>
            <a:ext cx="1150938" cy="574675"/>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9" name="矩形 8"/>
          <p:cNvSpPr/>
          <p:nvPr/>
        </p:nvSpPr>
        <p:spPr>
          <a:xfrm>
            <a:off x="1202382" y="390366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0" name="矩形 9"/>
          <p:cNvSpPr/>
          <p:nvPr/>
        </p:nvSpPr>
        <p:spPr>
          <a:xfrm>
            <a:off x="1202382" y="4516438"/>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1" name="矩形 10"/>
          <p:cNvSpPr/>
          <p:nvPr/>
        </p:nvSpPr>
        <p:spPr>
          <a:xfrm>
            <a:off x="1202382" y="512921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pic>
        <p:nvPicPr>
          <p:cNvPr id="12"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21632" y="1881188"/>
            <a:ext cx="71628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31"/>
          <p:cNvSpPr txBox="1">
            <a:spLocks noChangeArrowheads="1"/>
          </p:cNvSpPr>
          <p:nvPr/>
        </p:nvSpPr>
        <p:spPr bwMode="auto">
          <a:xfrm>
            <a:off x="4478982" y="1236663"/>
            <a:ext cx="2338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b="0">
                <a:solidFill>
                  <a:schemeClr val="tx1"/>
                </a:solidFill>
                <a:latin typeface="微软雅黑" charset="-122"/>
                <a:ea typeface="微软雅黑" charset="-122"/>
              </a:rPr>
              <a:t>交易链式结构</a:t>
            </a:r>
          </a:p>
        </p:txBody>
      </p:sp>
    </p:spTree>
    <p:extLst>
      <p:ext uri="{BB962C8B-B14F-4D97-AF65-F5344CB8AC3E}">
        <p14:creationId xmlns:p14="http://schemas.microsoft.com/office/powerpoint/2010/main" val="16264916"/>
      </p:ext>
    </p:extLst>
  </p:cSld>
  <p:clrMapOvr>
    <a:masterClrMapping/>
  </p:clrMapOvr>
  <p:transition spd="slow" advClick="0" advTm="0">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35273" y="2060575"/>
            <a:ext cx="1150938" cy="57626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6" name="矩形 5"/>
          <p:cNvSpPr/>
          <p:nvPr/>
        </p:nvSpPr>
        <p:spPr>
          <a:xfrm>
            <a:off x="1235273" y="2676525"/>
            <a:ext cx="1150938" cy="576263"/>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7" name="矩形 6"/>
          <p:cNvSpPr/>
          <p:nvPr/>
        </p:nvSpPr>
        <p:spPr>
          <a:xfrm>
            <a:off x="1235273" y="3290888"/>
            <a:ext cx="1150938" cy="574675"/>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9" name="矩形 8"/>
          <p:cNvSpPr/>
          <p:nvPr/>
        </p:nvSpPr>
        <p:spPr>
          <a:xfrm>
            <a:off x="1235273" y="390366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0" name="矩形 9"/>
          <p:cNvSpPr/>
          <p:nvPr/>
        </p:nvSpPr>
        <p:spPr>
          <a:xfrm>
            <a:off x="1235273" y="4516438"/>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1" name="矩形 10"/>
          <p:cNvSpPr/>
          <p:nvPr/>
        </p:nvSpPr>
        <p:spPr>
          <a:xfrm>
            <a:off x="1235273" y="512921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sp>
        <p:nvSpPr>
          <p:cNvPr id="12" name="文本框 31"/>
          <p:cNvSpPr txBox="1">
            <a:spLocks noChangeArrowheads="1"/>
          </p:cNvSpPr>
          <p:nvPr/>
        </p:nvSpPr>
        <p:spPr bwMode="auto">
          <a:xfrm>
            <a:off x="4600773" y="1223963"/>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b="0">
                <a:solidFill>
                  <a:schemeClr val="tx1"/>
                </a:solidFill>
                <a:latin typeface="微软雅黑" charset="-122"/>
                <a:ea typeface="微软雅黑" charset="-122"/>
              </a:rPr>
              <a:t>区块链地址</a:t>
            </a:r>
          </a:p>
        </p:txBody>
      </p:sp>
      <p:sp>
        <p:nvSpPr>
          <p:cNvPr id="13" name="文本框 19"/>
          <p:cNvSpPr txBox="1">
            <a:spLocks noChangeArrowheads="1"/>
          </p:cNvSpPr>
          <p:nvPr/>
        </p:nvSpPr>
        <p:spPr bwMode="auto">
          <a:xfrm>
            <a:off x="2524323" y="1952625"/>
            <a:ext cx="7604125" cy="4186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 typeface="Wingdings" charset="2"/>
              <a:buChar char="l"/>
            </a:pPr>
            <a:r>
              <a:rPr lang="zh-CN" altLang="en-US" sz="1400" b="0">
                <a:solidFill>
                  <a:schemeClr val="tx1"/>
                </a:solidFill>
                <a:latin typeface="Arial" charset="0"/>
                <a:ea typeface="宋体" charset="-122"/>
              </a:rPr>
              <a:t>用户自主创建，与身份信息无关。</a:t>
            </a:r>
            <a:endParaRPr lang="en-US" altLang="zh-CN" sz="1400" b="0">
              <a:solidFill>
                <a:schemeClr val="tx1"/>
              </a:solidFill>
              <a:latin typeface="Arial" charset="0"/>
              <a:ea typeface="宋体" charset="-122"/>
            </a:endParaRPr>
          </a:p>
          <a:p>
            <a:pPr>
              <a:spcBef>
                <a:spcPct val="0"/>
              </a:spcBef>
              <a:buClrTx/>
              <a:buFontTx/>
              <a:buNone/>
            </a:pPr>
            <a:endParaRPr lang="zh-CN" altLang="en-US" sz="1400" b="0">
              <a:solidFill>
                <a:schemeClr val="tx1"/>
              </a:solidFill>
              <a:latin typeface="Arial" charset="0"/>
              <a:ea typeface="宋体" charset="-122"/>
            </a:endParaRPr>
          </a:p>
          <a:p>
            <a:pPr>
              <a:spcBef>
                <a:spcPct val="0"/>
              </a:spcBef>
              <a:buClrTx/>
              <a:buFont typeface="Wingdings" charset="2"/>
              <a:buChar char="l"/>
            </a:pPr>
            <a:r>
              <a:rPr lang="zh-CN" altLang="en-US" sz="1400" b="0">
                <a:solidFill>
                  <a:schemeClr val="tx1"/>
                </a:solidFill>
                <a:latin typeface="Arial" charset="0"/>
                <a:ea typeface="宋体" charset="-122"/>
              </a:rPr>
              <a:t>数量无限，碰撞概率低，鼓励用户采用一次性地址</a:t>
            </a:r>
            <a:endParaRPr lang="en-US" altLang="zh-CN" sz="1400" b="0">
              <a:solidFill>
                <a:schemeClr val="tx1"/>
              </a:solidFill>
              <a:latin typeface="Arial" charset="0"/>
              <a:ea typeface="宋体" charset="-122"/>
            </a:endParaRPr>
          </a:p>
          <a:p>
            <a:pPr>
              <a:spcBef>
                <a:spcPct val="0"/>
              </a:spcBef>
              <a:buClrTx/>
              <a:buFontTx/>
              <a:buNone/>
            </a:pPr>
            <a:r>
              <a:rPr lang="en-US" altLang="zh-CN" sz="1400" b="0">
                <a:solidFill>
                  <a:schemeClr val="tx1"/>
                </a:solidFill>
                <a:latin typeface="Arial" charset="0"/>
                <a:ea typeface="宋体" charset="-122"/>
              </a:rPr>
              <a:t>2</a:t>
            </a:r>
            <a:r>
              <a:rPr lang="zh-CN" altLang="en-US" sz="1400" b="0">
                <a:solidFill>
                  <a:schemeClr val="tx1"/>
                </a:solidFill>
                <a:latin typeface="Arial" charset="0"/>
                <a:ea typeface="宋体" charset="-122"/>
              </a:rPr>
              <a:t>的</a:t>
            </a:r>
            <a:r>
              <a:rPr lang="en-US" altLang="zh-CN" sz="1400" b="0">
                <a:solidFill>
                  <a:schemeClr val="tx1"/>
                </a:solidFill>
                <a:latin typeface="Arial" charset="0"/>
                <a:ea typeface="宋体" charset="-122"/>
              </a:rPr>
              <a:t>140</a:t>
            </a:r>
            <a:r>
              <a:rPr lang="zh-CN" altLang="en-US" sz="1400" b="0">
                <a:solidFill>
                  <a:schemeClr val="tx1"/>
                </a:solidFill>
                <a:latin typeface="Arial" charset="0"/>
                <a:ea typeface="宋体" charset="-122"/>
              </a:rPr>
              <a:t>次方</a:t>
            </a:r>
            <a:r>
              <a:rPr lang="en-US" altLang="zh-CN" sz="1400" b="0">
                <a:solidFill>
                  <a:schemeClr val="tx1"/>
                </a:solidFill>
                <a:latin typeface="Arial" charset="0"/>
                <a:ea typeface="宋体" charset="-122"/>
              </a:rPr>
              <a:t>	2</a:t>
            </a:r>
            <a:r>
              <a:rPr lang="zh-CN" altLang="en-US" sz="1400" b="0">
                <a:solidFill>
                  <a:schemeClr val="tx1"/>
                </a:solidFill>
                <a:latin typeface="Arial" charset="0"/>
                <a:ea typeface="宋体" charset="-122"/>
              </a:rPr>
              <a:t>的</a:t>
            </a:r>
            <a:r>
              <a:rPr lang="en-US" altLang="zh-CN" sz="1400" b="0">
                <a:solidFill>
                  <a:schemeClr val="tx1"/>
                </a:solidFill>
                <a:latin typeface="Arial" charset="0"/>
                <a:ea typeface="宋体" charset="-122"/>
              </a:rPr>
              <a:t>27</a:t>
            </a:r>
            <a:r>
              <a:rPr lang="zh-CN" altLang="en-US" sz="1400" b="0">
                <a:solidFill>
                  <a:schemeClr val="tx1"/>
                </a:solidFill>
                <a:latin typeface="Arial" charset="0"/>
                <a:ea typeface="宋体" charset="-122"/>
              </a:rPr>
              <a:t>次方</a:t>
            </a:r>
            <a:r>
              <a:rPr lang="en-US" altLang="zh-CN" sz="1400" b="0">
                <a:solidFill>
                  <a:schemeClr val="tx1"/>
                </a:solidFill>
                <a:latin typeface="Arial" charset="0"/>
                <a:ea typeface="宋体" charset="-122"/>
              </a:rPr>
              <a:t>&gt;1</a:t>
            </a:r>
            <a:r>
              <a:rPr lang="zh-CN" altLang="en-US" sz="1400" b="0">
                <a:solidFill>
                  <a:schemeClr val="tx1"/>
                </a:solidFill>
                <a:latin typeface="Arial" charset="0"/>
                <a:ea typeface="宋体" charset="-122"/>
              </a:rPr>
              <a:t>亿</a:t>
            </a:r>
            <a:endParaRPr lang="en-US" altLang="zh-CN" sz="1400" b="0">
              <a:solidFill>
                <a:schemeClr val="tx1"/>
              </a:solidFill>
              <a:latin typeface="Arial" charset="0"/>
              <a:ea typeface="宋体" charset="-122"/>
            </a:endParaRPr>
          </a:p>
          <a:p>
            <a:pPr>
              <a:spcBef>
                <a:spcPct val="0"/>
              </a:spcBef>
              <a:buClrTx/>
              <a:buFontTx/>
              <a:buNone/>
            </a:pPr>
            <a:endParaRPr lang="en-US" altLang="zh-CN" sz="1400" b="0">
              <a:solidFill>
                <a:schemeClr val="tx1"/>
              </a:solidFill>
              <a:latin typeface="Arial" charset="0"/>
              <a:ea typeface="宋体" charset="-122"/>
            </a:endParaRPr>
          </a:p>
          <a:p>
            <a:pPr>
              <a:spcBef>
                <a:spcPct val="0"/>
              </a:spcBef>
              <a:buClrTx/>
              <a:buFont typeface="Wingdings" charset="2"/>
              <a:buChar char="l"/>
            </a:pPr>
            <a:r>
              <a:rPr lang="zh-CN" altLang="en-US" sz="1400" b="0">
                <a:solidFill>
                  <a:schemeClr val="tx1"/>
                </a:solidFill>
                <a:latin typeface="Arial" charset="0"/>
                <a:ea typeface="宋体" charset="-122"/>
              </a:rPr>
              <a:t>区块链地址的含义</a:t>
            </a:r>
            <a:endParaRPr lang="en-US" altLang="zh-CN" sz="1400" b="0">
              <a:solidFill>
                <a:schemeClr val="tx1"/>
              </a:solidFill>
              <a:latin typeface="Arial" charset="0"/>
              <a:ea typeface="宋体" charset="-122"/>
            </a:endParaRPr>
          </a:p>
          <a:p>
            <a:pPr>
              <a:spcBef>
                <a:spcPct val="0"/>
              </a:spcBef>
              <a:buClrTx/>
              <a:buFontTx/>
              <a:buNone/>
            </a:pPr>
            <a:r>
              <a:rPr lang="en-US" altLang="zh-CN" sz="1400" b="0">
                <a:solidFill>
                  <a:schemeClr val="tx1"/>
                </a:solidFill>
                <a:latin typeface="Arial" charset="0"/>
                <a:ea typeface="宋体" charset="-122"/>
              </a:rPr>
              <a:t>     </a:t>
            </a:r>
            <a:r>
              <a:rPr lang="zh-CN" altLang="en-US" sz="1400" b="0">
                <a:solidFill>
                  <a:schemeClr val="tx1"/>
                </a:solidFill>
                <a:latin typeface="Arial" charset="0"/>
                <a:ea typeface="宋体" charset="-122"/>
              </a:rPr>
              <a:t>地址类似于银行账户。用户使用地址进行交易。</a:t>
            </a:r>
            <a:endParaRPr lang="en-US" altLang="zh-CN" sz="1400" b="0">
              <a:solidFill>
                <a:schemeClr val="tx1"/>
              </a:solidFill>
              <a:latin typeface="Arial" charset="0"/>
              <a:ea typeface="宋体" charset="-122"/>
            </a:endParaRPr>
          </a:p>
          <a:p>
            <a:pPr>
              <a:spcBef>
                <a:spcPct val="0"/>
              </a:spcBef>
              <a:buClrTx/>
              <a:buFontTx/>
              <a:buNone/>
            </a:pPr>
            <a:r>
              <a:rPr lang="zh-CN" altLang="en-US" sz="1400" b="0">
                <a:solidFill>
                  <a:schemeClr val="tx1"/>
                </a:solidFill>
                <a:latin typeface="Arial" charset="0"/>
                <a:ea typeface="宋体" charset="-122"/>
              </a:rPr>
              <a:t>     每个地址对应</a:t>
            </a:r>
            <a:r>
              <a:rPr lang="en-US" altLang="zh-CN" sz="1400" b="0">
                <a:solidFill>
                  <a:schemeClr val="tx1"/>
                </a:solidFill>
                <a:latin typeface="Arial" charset="0"/>
                <a:ea typeface="宋体" charset="-122"/>
              </a:rPr>
              <a:t>1</a:t>
            </a:r>
            <a:r>
              <a:rPr lang="zh-CN" altLang="en-US" sz="1400" b="0">
                <a:solidFill>
                  <a:schemeClr val="tx1"/>
                </a:solidFill>
                <a:latin typeface="Arial" charset="0"/>
                <a:ea typeface="宋体" charset="-122"/>
              </a:rPr>
              <a:t>对（私钥，公钥）。</a:t>
            </a:r>
            <a:endParaRPr lang="en-US" altLang="zh-CN" sz="1400" b="0">
              <a:solidFill>
                <a:schemeClr val="tx1"/>
              </a:solidFill>
              <a:latin typeface="Arial" charset="0"/>
              <a:ea typeface="宋体" charset="-122"/>
            </a:endParaRPr>
          </a:p>
          <a:p>
            <a:pPr>
              <a:spcBef>
                <a:spcPct val="0"/>
              </a:spcBef>
              <a:buClrTx/>
              <a:buFontTx/>
              <a:buNone/>
            </a:pPr>
            <a:r>
              <a:rPr lang="en-US" altLang="zh-CN" sz="1400" b="0">
                <a:solidFill>
                  <a:schemeClr val="tx1"/>
                </a:solidFill>
                <a:latin typeface="Arial" charset="0"/>
                <a:ea typeface="宋体" charset="-122"/>
              </a:rPr>
              <a:t>     </a:t>
            </a:r>
            <a:r>
              <a:rPr lang="zh-CN" altLang="en-US" sz="1400" b="0">
                <a:solidFill>
                  <a:schemeClr val="tx1"/>
                </a:solidFill>
                <a:latin typeface="Arial" charset="0"/>
                <a:ea typeface="宋体" charset="-122"/>
              </a:rPr>
              <a:t>地址是公钥进行一系列的转化得到。地址便于展示。</a:t>
            </a:r>
            <a:endParaRPr lang="en-US" altLang="zh-CN" sz="1400" b="0">
              <a:solidFill>
                <a:schemeClr val="tx1"/>
              </a:solidFill>
              <a:latin typeface="Arial" charset="0"/>
              <a:ea typeface="宋体" charset="-122"/>
            </a:endParaRPr>
          </a:p>
          <a:p>
            <a:pPr>
              <a:spcBef>
                <a:spcPct val="0"/>
              </a:spcBef>
              <a:buClrTx/>
              <a:buFontTx/>
              <a:buNone/>
            </a:pPr>
            <a:r>
              <a:rPr lang="en-US" altLang="zh-CN" sz="1400" b="0">
                <a:solidFill>
                  <a:schemeClr val="tx1"/>
                </a:solidFill>
                <a:latin typeface="Arial" charset="0"/>
                <a:ea typeface="宋体" charset="-122"/>
              </a:rPr>
              <a:t>     </a:t>
            </a:r>
            <a:r>
              <a:rPr lang="zh-CN" altLang="en-US" sz="1400" b="0">
                <a:solidFill>
                  <a:schemeClr val="tx1"/>
                </a:solidFill>
                <a:latin typeface="Arial" charset="0"/>
                <a:ea typeface="宋体" charset="-122"/>
              </a:rPr>
              <a:t>私钥用于签名</a:t>
            </a:r>
            <a:endParaRPr lang="en-US" altLang="zh-CN" sz="1400" b="0">
              <a:solidFill>
                <a:schemeClr val="tx1"/>
              </a:solidFill>
              <a:latin typeface="Arial" charset="0"/>
              <a:ea typeface="宋体" charset="-122"/>
            </a:endParaRPr>
          </a:p>
          <a:p>
            <a:pPr>
              <a:spcBef>
                <a:spcPct val="0"/>
              </a:spcBef>
              <a:buClrTx/>
              <a:buFontTx/>
              <a:buNone/>
            </a:pPr>
            <a:r>
              <a:rPr lang="en-US" altLang="zh-CN" sz="1400" b="0">
                <a:solidFill>
                  <a:schemeClr val="tx1"/>
                </a:solidFill>
                <a:latin typeface="Arial" charset="0"/>
                <a:ea typeface="宋体" charset="-122"/>
              </a:rPr>
              <a:t>     </a:t>
            </a:r>
            <a:r>
              <a:rPr lang="zh-CN" altLang="en-US" sz="1400" b="0">
                <a:solidFill>
                  <a:schemeClr val="tx1"/>
                </a:solidFill>
                <a:latin typeface="Arial" charset="0"/>
                <a:ea typeface="宋体" charset="-122"/>
              </a:rPr>
              <a:t>公钥用于验证</a:t>
            </a:r>
            <a:endParaRPr lang="en-US" altLang="zh-CN" sz="1400" b="0">
              <a:solidFill>
                <a:schemeClr val="tx1"/>
              </a:solidFill>
              <a:latin typeface="Arial" charset="0"/>
              <a:ea typeface="宋体" charset="-122"/>
            </a:endParaRPr>
          </a:p>
          <a:p>
            <a:pPr>
              <a:spcBef>
                <a:spcPct val="0"/>
              </a:spcBef>
              <a:buClrTx/>
              <a:buFontTx/>
              <a:buNone/>
            </a:pPr>
            <a:endParaRPr lang="en-US" altLang="zh-CN" sz="1400" b="0">
              <a:solidFill>
                <a:schemeClr val="tx1"/>
              </a:solidFill>
              <a:latin typeface="Arial" charset="0"/>
              <a:ea typeface="宋体" charset="-122"/>
            </a:endParaRPr>
          </a:p>
          <a:p>
            <a:pPr>
              <a:spcBef>
                <a:spcPct val="0"/>
              </a:spcBef>
              <a:buClrTx/>
              <a:buFontTx/>
              <a:buNone/>
            </a:pPr>
            <a:r>
              <a:rPr lang="zh-CN" altLang="en-US" sz="1400" b="0">
                <a:solidFill>
                  <a:schemeClr val="tx1"/>
                </a:solidFill>
                <a:latin typeface="Arial" charset="0"/>
                <a:ea typeface="宋体" charset="-122"/>
              </a:rPr>
              <a:t>比特币地址 </a:t>
            </a:r>
            <a:r>
              <a:rPr lang="en-US" altLang="zh-CN" sz="1400" b="0">
                <a:solidFill>
                  <a:schemeClr val="tx1"/>
                </a:solidFill>
                <a:latin typeface="Arial" charset="0"/>
                <a:ea typeface="宋体" charset="-122"/>
              </a:rPr>
              <a:t>= base58( RIPEMD-160( SHA-256( </a:t>
            </a:r>
            <a:r>
              <a:rPr lang="zh-CN" altLang="en-US" sz="1400" b="0">
                <a:solidFill>
                  <a:schemeClr val="tx1"/>
                </a:solidFill>
                <a:latin typeface="Arial" charset="0"/>
                <a:ea typeface="宋体" charset="-122"/>
              </a:rPr>
              <a:t>公钥 </a:t>
            </a:r>
            <a:r>
              <a:rPr lang="en-US" altLang="zh-CN" sz="1400" b="0">
                <a:solidFill>
                  <a:schemeClr val="tx1"/>
                </a:solidFill>
                <a:latin typeface="Arial" charset="0"/>
                <a:ea typeface="宋体" charset="-122"/>
              </a:rPr>
              <a:t>) ) + </a:t>
            </a:r>
            <a:r>
              <a:rPr lang="zh-CN" altLang="en-US" sz="1400" b="0">
                <a:solidFill>
                  <a:schemeClr val="tx1"/>
                </a:solidFill>
                <a:latin typeface="Arial" charset="0"/>
                <a:ea typeface="宋体" charset="-122"/>
              </a:rPr>
              <a:t>校验和 </a:t>
            </a:r>
            <a:r>
              <a:rPr lang="en-US" altLang="zh-CN" sz="1400" b="0">
                <a:solidFill>
                  <a:schemeClr val="tx1"/>
                </a:solidFill>
                <a:latin typeface="Arial" charset="0"/>
                <a:ea typeface="宋体" charset="-122"/>
              </a:rPr>
              <a:t>)</a:t>
            </a:r>
            <a:r>
              <a:rPr lang="zh-CN" altLang="en-US" sz="1400" b="0">
                <a:solidFill>
                  <a:schemeClr val="tx1"/>
                </a:solidFill>
                <a:latin typeface="Arial" charset="0"/>
                <a:ea typeface="宋体" charset="-122"/>
              </a:rPr>
              <a:t/>
            </a:r>
            <a:br>
              <a:rPr lang="zh-CN" altLang="en-US" sz="1400" b="0">
                <a:solidFill>
                  <a:schemeClr val="tx1"/>
                </a:solidFill>
                <a:latin typeface="Arial" charset="0"/>
                <a:ea typeface="宋体" charset="-122"/>
              </a:rPr>
            </a:br>
            <a:r>
              <a:rPr lang="zh-CN" altLang="en-US" sz="1400" b="0">
                <a:solidFill>
                  <a:schemeClr val="tx1"/>
                </a:solidFill>
                <a:latin typeface="Arial" charset="0"/>
                <a:ea typeface="宋体" charset="-122"/>
              </a:rPr>
              <a:t>校验和 </a:t>
            </a:r>
            <a:r>
              <a:rPr lang="en-US" altLang="zh-CN" sz="1400" b="0">
                <a:solidFill>
                  <a:schemeClr val="tx1"/>
                </a:solidFill>
                <a:latin typeface="Arial" charset="0"/>
                <a:ea typeface="宋体" charset="-122"/>
              </a:rPr>
              <a:t>= </a:t>
            </a:r>
            <a:r>
              <a:rPr lang="zh-CN" altLang="en-US" sz="1400" b="0">
                <a:solidFill>
                  <a:schemeClr val="tx1"/>
                </a:solidFill>
                <a:latin typeface="Arial" charset="0"/>
                <a:ea typeface="宋体" charset="-122"/>
              </a:rPr>
              <a:t>取前四位</a:t>
            </a:r>
            <a:r>
              <a:rPr lang="en-US" altLang="zh-CN" sz="1400" b="0">
                <a:solidFill>
                  <a:schemeClr val="tx1"/>
                </a:solidFill>
                <a:latin typeface="Arial" charset="0"/>
                <a:ea typeface="宋体" charset="-122"/>
              </a:rPr>
              <a:t>( SHA-256( SHA-256( </a:t>
            </a:r>
            <a:r>
              <a:rPr lang="zh-CN" altLang="en-US" sz="1400" b="0">
                <a:solidFill>
                  <a:schemeClr val="tx1"/>
                </a:solidFill>
                <a:latin typeface="Arial" charset="0"/>
                <a:ea typeface="宋体" charset="-122"/>
              </a:rPr>
              <a:t>版本字节 </a:t>
            </a:r>
            <a:r>
              <a:rPr lang="en-US" altLang="zh-CN" sz="1400" b="0">
                <a:solidFill>
                  <a:schemeClr val="tx1"/>
                </a:solidFill>
                <a:latin typeface="Arial" charset="0"/>
                <a:ea typeface="宋体" charset="-122"/>
              </a:rPr>
              <a:t>+ RIPEMD-160( SHA-256( </a:t>
            </a:r>
            <a:r>
              <a:rPr lang="zh-CN" altLang="en-US" sz="1400" b="0">
                <a:solidFill>
                  <a:schemeClr val="tx1"/>
                </a:solidFill>
                <a:latin typeface="Arial" charset="0"/>
                <a:ea typeface="宋体" charset="-122"/>
              </a:rPr>
              <a:t>公钥 </a:t>
            </a:r>
            <a:r>
              <a:rPr lang="en-US" altLang="zh-CN" sz="1400" b="0">
                <a:solidFill>
                  <a:schemeClr val="tx1"/>
                </a:solidFill>
                <a:latin typeface="Arial" charset="0"/>
                <a:ea typeface="宋体" charset="-122"/>
              </a:rPr>
              <a:t>) ) ) ) )</a:t>
            </a:r>
          </a:p>
          <a:p>
            <a:pPr>
              <a:spcBef>
                <a:spcPct val="0"/>
              </a:spcBef>
              <a:buClrTx/>
              <a:buFontTx/>
              <a:buNone/>
            </a:pPr>
            <a:endParaRPr lang="en-US" altLang="zh-CN" sz="1400" b="0">
              <a:solidFill>
                <a:schemeClr val="tx1"/>
              </a:solidFill>
              <a:latin typeface="Arial" charset="0"/>
              <a:ea typeface="宋体" charset="-122"/>
            </a:endParaRPr>
          </a:p>
          <a:p>
            <a:pPr>
              <a:spcBef>
                <a:spcPct val="0"/>
              </a:spcBef>
              <a:buClrTx/>
              <a:buFontTx/>
              <a:buNone/>
            </a:pPr>
            <a:r>
              <a:rPr lang="zh-CN" altLang="en-US" sz="1400" b="0">
                <a:solidFill>
                  <a:schemeClr val="tx1"/>
                </a:solidFill>
                <a:latin typeface="Arial" charset="0"/>
                <a:ea typeface="宋体" charset="-122"/>
              </a:rPr>
              <a:t>私钥：</a:t>
            </a:r>
            <a:r>
              <a:rPr lang="en-US" altLang="zh-CN" sz="1400" b="0">
                <a:solidFill>
                  <a:schemeClr val="tx1"/>
                </a:solidFill>
                <a:latin typeface="Arial" charset="0"/>
                <a:ea typeface="宋体" charset="-122"/>
              </a:rPr>
              <a:t>5KYZdUEo39z3FPrtuX2QbbwGnNP5zTd7yyr2SC1j299sBCnWjss</a:t>
            </a:r>
          </a:p>
          <a:p>
            <a:pPr>
              <a:spcBef>
                <a:spcPct val="0"/>
              </a:spcBef>
              <a:buClrTx/>
              <a:buFontTx/>
              <a:buNone/>
            </a:pPr>
            <a:r>
              <a:rPr lang="zh-CN" altLang="en-US" sz="1400" b="0">
                <a:solidFill>
                  <a:schemeClr val="tx1"/>
                </a:solidFill>
                <a:latin typeface="Arial" charset="0"/>
                <a:ea typeface="宋体" charset="-122"/>
              </a:rPr>
              <a:t>公钥：</a:t>
            </a:r>
            <a:r>
              <a:rPr lang="en-US" altLang="zh-CN" sz="1400" b="0">
                <a:solidFill>
                  <a:schemeClr val="tx1"/>
                </a:solidFill>
                <a:latin typeface="Arial" charset="0"/>
                <a:ea typeface="宋体" charset="-122"/>
              </a:rPr>
              <a:t> 04a34b99f22c790c4e36b2b3c2c35a36db06226e41c692fc82b8b56ac1c540c</a:t>
            </a:r>
          </a:p>
          <a:p>
            <a:pPr>
              <a:spcBef>
                <a:spcPct val="0"/>
              </a:spcBef>
              <a:buClrTx/>
              <a:buFontTx/>
              <a:buNone/>
            </a:pPr>
            <a:r>
              <a:rPr lang="en-US" altLang="zh-CN" sz="1400" b="0">
                <a:solidFill>
                  <a:schemeClr val="tx1"/>
                </a:solidFill>
                <a:latin typeface="Arial" charset="0"/>
                <a:ea typeface="宋体" charset="-122"/>
              </a:rPr>
              <a:t>5bd5b8dec5235a0fa8722476c7709c02559e3aa73aa03918ba2d492eea75abea235</a:t>
            </a:r>
          </a:p>
          <a:p>
            <a:pPr>
              <a:spcBef>
                <a:spcPct val="0"/>
              </a:spcBef>
              <a:buClrTx/>
              <a:buFontTx/>
              <a:buNone/>
            </a:pPr>
            <a:r>
              <a:rPr lang="zh-CN" altLang="en-US" sz="1400" b="0">
                <a:solidFill>
                  <a:schemeClr val="tx1"/>
                </a:solidFill>
                <a:latin typeface="Arial" charset="0"/>
                <a:ea typeface="宋体" charset="-122"/>
              </a:rPr>
              <a:t>地址：</a:t>
            </a:r>
            <a:r>
              <a:rPr lang="en-US" altLang="zh-CN" sz="1400" b="0">
                <a:solidFill>
                  <a:schemeClr val="tx1"/>
                </a:solidFill>
                <a:latin typeface="Arial" charset="0"/>
                <a:ea typeface="宋体" charset="-122"/>
              </a:rPr>
              <a:t> 1HZwkjkeaoZfTSaJxDw6aKkxp45agDiEzN</a:t>
            </a:r>
          </a:p>
        </p:txBody>
      </p:sp>
    </p:spTree>
    <p:extLst>
      <p:ext uri="{BB962C8B-B14F-4D97-AF65-F5344CB8AC3E}">
        <p14:creationId xmlns:p14="http://schemas.microsoft.com/office/powerpoint/2010/main" val="161006287"/>
      </p:ext>
    </p:extLst>
  </p:cSld>
  <p:clrMapOvr>
    <a:masterClrMapping/>
  </p:clrMapOvr>
  <p:transition spd="slow" advClick="0" advTm="0">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72108" y="1688306"/>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6" name="矩形 5"/>
          <p:cNvSpPr/>
          <p:nvPr/>
        </p:nvSpPr>
        <p:spPr>
          <a:xfrm>
            <a:off x="1272108" y="2304256"/>
            <a:ext cx="1150938" cy="57626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7" name="矩形 6"/>
          <p:cNvSpPr/>
          <p:nvPr/>
        </p:nvSpPr>
        <p:spPr>
          <a:xfrm>
            <a:off x="1272108" y="2918619"/>
            <a:ext cx="1150938" cy="574675"/>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9" name="矩形 8"/>
          <p:cNvSpPr/>
          <p:nvPr/>
        </p:nvSpPr>
        <p:spPr>
          <a:xfrm>
            <a:off x="1272108" y="3531394"/>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0" name="矩形 9"/>
          <p:cNvSpPr/>
          <p:nvPr/>
        </p:nvSpPr>
        <p:spPr>
          <a:xfrm>
            <a:off x="1272108" y="4144169"/>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1" name="矩形 10"/>
          <p:cNvSpPr/>
          <p:nvPr/>
        </p:nvSpPr>
        <p:spPr>
          <a:xfrm>
            <a:off x="1272108" y="4756944"/>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pic>
        <p:nvPicPr>
          <p:cNvPr id="12" name="内容占位符 3" descr="Fig602.png"/>
          <p:cNvPicPr>
            <a:picLocks noChangeAspect="1"/>
          </p:cNvPicPr>
          <p:nvPr/>
        </p:nvPicPr>
        <p:blipFill>
          <a:blip r:embed="rId4">
            <a:extLst>
              <a:ext uri="{28A0092B-C50C-407E-A947-70E740481C1C}">
                <a14:useLocalDpi xmlns:a14="http://schemas.microsoft.com/office/drawing/2010/main" val="0"/>
              </a:ext>
            </a:extLst>
          </a:blip>
          <a:srcRect b="36360"/>
          <a:stretch>
            <a:fillRect/>
          </a:stretch>
        </p:blipFill>
        <p:spPr bwMode="auto">
          <a:xfrm>
            <a:off x="3107258" y="1796256"/>
            <a:ext cx="6661150"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31"/>
          <p:cNvSpPr txBox="1">
            <a:spLocks noChangeArrowheads="1"/>
          </p:cNvSpPr>
          <p:nvPr/>
        </p:nvSpPr>
        <p:spPr bwMode="auto">
          <a:xfrm>
            <a:off x="4458221" y="1124744"/>
            <a:ext cx="1979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b="0">
                <a:solidFill>
                  <a:schemeClr val="tx1"/>
                </a:solidFill>
                <a:latin typeface="微软雅黑" charset="-122"/>
                <a:ea typeface="微软雅黑" charset="-122"/>
              </a:rPr>
              <a:t>网络层节点</a:t>
            </a:r>
          </a:p>
        </p:txBody>
      </p:sp>
    </p:spTree>
    <p:extLst>
      <p:ext uri="{BB962C8B-B14F-4D97-AF65-F5344CB8AC3E}">
        <p14:creationId xmlns:p14="http://schemas.microsoft.com/office/powerpoint/2010/main" val="1866429193"/>
      </p:ext>
    </p:extLst>
  </p:cSld>
  <p:clrMapOvr>
    <a:masterClrMapping/>
  </p:clrMapOvr>
  <p:transition spd="slow" advClick="0" advTm="0">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3" y="148000"/>
            <a:ext cx="1891865"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区块链概念</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pic>
        <p:nvPicPr>
          <p:cNvPr id="17" name="图片 16">
            <a:extLst>
              <a:ext uri="{FF2B5EF4-FFF2-40B4-BE49-F238E27FC236}">
                <a16:creationId xmlns:a16="http://schemas.microsoft.com/office/drawing/2014/main" id="{92183C47-342E-4FF1-881E-6C901B6E3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644860" y="2960948"/>
            <a:ext cx="5544616" cy="1584176"/>
          </a:xfrm>
          <a:prstGeom prst="rect">
            <a:avLst/>
          </a:prstGeom>
        </p:spPr>
      </p:pic>
      <p:grpSp>
        <p:nvGrpSpPr>
          <p:cNvPr id="33" name="组合 6"/>
          <p:cNvGrpSpPr/>
          <p:nvPr/>
        </p:nvGrpSpPr>
        <p:grpSpPr>
          <a:xfrm>
            <a:off x="2567608" y="1124744"/>
            <a:ext cx="8712968" cy="1153654"/>
            <a:chOff x="4137025" y="2248570"/>
            <a:chExt cx="7430789" cy="1153654"/>
          </a:xfrm>
        </p:grpSpPr>
        <p:sp>
          <p:nvSpPr>
            <p:cNvPr id="34" name="Rectangle 9"/>
            <p:cNvSpPr/>
            <p:nvPr/>
          </p:nvSpPr>
          <p:spPr>
            <a:xfrm>
              <a:off x="4137025" y="2303463"/>
              <a:ext cx="83491" cy="1025227"/>
            </a:xfrm>
            <a:prstGeom prst="rect">
              <a:avLst/>
            </a:prstGeom>
            <a:gradFill>
              <a:gsLst>
                <a:gs pos="0">
                  <a:srgbClr val="0070C0"/>
                </a:gs>
                <a:gs pos="100000">
                  <a:srgbClr val="00B0F0"/>
                </a:gs>
              </a:gsLst>
              <a:lin ang="5400000" scaled="0"/>
            </a:gradFill>
            <a:ln w="25400" cap="flat" cmpd="sng" algn="ctr">
              <a:noFill/>
              <a:prstDash val="solid"/>
            </a:ln>
            <a:effectLst>
              <a:outerShdw blurRad="254000" dist="63500" dir="5400000" algn="ctr" rotWithShape="0">
                <a:srgbClr val="000000">
                  <a:alpha val="43137"/>
                </a:srgbClr>
              </a:outerShdw>
            </a:effectLst>
          </p:spPr>
          <p:txBody>
            <a:bodyPr anchor="ctr"/>
            <a:lstStyle/>
            <a:p>
              <a:pPr algn="ctr" defTabSz="1217615">
                <a:defRPr/>
              </a:pPr>
              <a:endParaRPr lang="en-US" sz="3190" kern="0">
                <a:solidFill>
                  <a:prstClr val="white"/>
                </a:solidFill>
                <a:latin typeface="Roboto"/>
              </a:endParaRPr>
            </a:p>
          </p:txBody>
        </p:sp>
        <p:sp>
          <p:nvSpPr>
            <p:cNvPr id="37" name="TextBox 20"/>
            <p:cNvSpPr txBox="1"/>
            <p:nvPr/>
          </p:nvSpPr>
          <p:spPr>
            <a:xfrm>
              <a:off x="4238625" y="2248570"/>
              <a:ext cx="7068832" cy="461665"/>
            </a:xfrm>
            <a:prstGeom prst="rect">
              <a:avLst/>
            </a:prstGeom>
            <a:noFill/>
          </p:spPr>
          <p:txBody>
            <a:bodyPr wrap="none">
              <a:spAutoFit/>
            </a:bodyPr>
            <a:lstStyle/>
            <a:p>
              <a:pPr defTabSz="1217615">
                <a:defRPr/>
              </a:pPr>
              <a:r>
                <a:rPr lang="zh-CN" altLang="en-US" sz="2400" dirty="0">
                  <a:solidFill>
                    <a:srgbClr val="00B0F0"/>
                  </a:solidFill>
                  <a:latin typeface="微软雅黑" panose="020B0503020204020204" pitchFamily="34" charset="-122"/>
                  <a:ea typeface="微软雅黑" panose="020B0503020204020204" pitchFamily="34" charset="-122"/>
                </a:rPr>
                <a:t>区块链是一个全局维护和共享的分布式账本</a:t>
              </a:r>
              <a:endParaRPr lang="en-US" altLang="zh-CN" sz="2400" dirty="0">
                <a:solidFill>
                  <a:srgbClr val="00B0F0"/>
                </a:solidFill>
                <a:latin typeface="微软雅黑" panose="020B0503020204020204" pitchFamily="34" charset="-122"/>
                <a:ea typeface="微软雅黑" panose="020B0503020204020204" pitchFamily="34" charset="-122"/>
              </a:endParaRPr>
            </a:p>
          </p:txBody>
        </p:sp>
        <p:sp>
          <p:nvSpPr>
            <p:cNvPr id="38" name="矩形 8"/>
            <p:cNvSpPr>
              <a:spLocks noChangeArrowheads="1"/>
            </p:cNvSpPr>
            <p:nvPr/>
          </p:nvSpPr>
          <p:spPr bwMode="auto">
            <a:xfrm>
              <a:off x="4340225" y="2663560"/>
              <a:ext cx="72275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保持持续增长的数据列表记录并且防止数据篡改和伪造、可溯源。（只有增和查，不能删和改）</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47" name="矩形 46"/>
          <p:cNvSpPr/>
          <p:nvPr/>
        </p:nvSpPr>
        <p:spPr>
          <a:xfrm>
            <a:off x="11498400" y="5661248"/>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descr="../屏幕快照%202017-04-05%20下午4.45.03.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7848" y="2348880"/>
            <a:ext cx="4752528" cy="1800200"/>
          </a:xfrm>
          <a:prstGeom prst="rect">
            <a:avLst/>
          </a:prstGeom>
          <a:noFill/>
          <a:ln>
            <a:noFill/>
          </a:ln>
        </p:spPr>
      </p:pic>
      <p:pic>
        <p:nvPicPr>
          <p:cNvPr id="49" name="图片 48">
            <a:extLst>
              <a:ext uri="{FF2B5EF4-FFF2-40B4-BE49-F238E27FC236}">
                <a16:creationId xmlns:a16="http://schemas.microsoft.com/office/drawing/2014/main" id="{8C6A9A53-00A9-4824-BF1C-9F68AEF5DFC4}"/>
              </a:ext>
            </a:extLst>
          </p:cNvPr>
          <p:cNvPicPr>
            <a:picLocks noChangeAspect="1"/>
          </p:cNvPicPr>
          <p:nvPr/>
        </p:nvPicPr>
        <p:blipFill>
          <a:blip r:embed="rId6"/>
          <a:stretch>
            <a:fillRect/>
          </a:stretch>
        </p:blipFill>
        <p:spPr>
          <a:xfrm>
            <a:off x="4799856" y="4365104"/>
            <a:ext cx="4464496" cy="2158736"/>
          </a:xfrm>
          <a:prstGeom prst="rect">
            <a:avLst/>
          </a:prstGeom>
        </p:spPr>
      </p:pic>
    </p:spTree>
    <p:extLst>
      <p:ext uri="{BB962C8B-B14F-4D97-AF65-F5344CB8AC3E}">
        <p14:creationId xmlns:p14="http://schemas.microsoft.com/office/powerpoint/2010/main" val="1197832140"/>
      </p:ext>
    </p:extLst>
  </p:cSld>
  <p:clrMapOvr>
    <a:masterClrMapping/>
  </p:clrMapOvr>
  <p:transition spd="slow" advClick="0" advTm="0">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32544" y="2060575"/>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6" name="矩形 5"/>
          <p:cNvSpPr/>
          <p:nvPr/>
        </p:nvSpPr>
        <p:spPr>
          <a:xfrm>
            <a:off x="1232544" y="2676525"/>
            <a:ext cx="1150938" cy="57626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7" name="矩形 6"/>
          <p:cNvSpPr/>
          <p:nvPr/>
        </p:nvSpPr>
        <p:spPr>
          <a:xfrm>
            <a:off x="1232544" y="3290888"/>
            <a:ext cx="1150938" cy="574675"/>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9" name="矩形 8"/>
          <p:cNvSpPr/>
          <p:nvPr/>
        </p:nvSpPr>
        <p:spPr>
          <a:xfrm>
            <a:off x="1232544" y="390366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0" name="矩形 9"/>
          <p:cNvSpPr/>
          <p:nvPr/>
        </p:nvSpPr>
        <p:spPr>
          <a:xfrm>
            <a:off x="1232544" y="4516438"/>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1" name="矩形 10"/>
          <p:cNvSpPr/>
          <p:nvPr/>
        </p:nvSpPr>
        <p:spPr>
          <a:xfrm>
            <a:off x="1232544" y="512921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sp>
        <p:nvSpPr>
          <p:cNvPr id="12" name="文本框 12"/>
          <p:cNvSpPr txBox="1">
            <a:spLocks noChangeArrowheads="1"/>
          </p:cNvSpPr>
          <p:nvPr/>
        </p:nvSpPr>
        <p:spPr bwMode="auto">
          <a:xfrm>
            <a:off x="4328169" y="1498600"/>
            <a:ext cx="35036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b="0">
                <a:solidFill>
                  <a:schemeClr val="tx1"/>
                </a:solidFill>
                <a:latin typeface="微软雅黑" charset="-122"/>
                <a:ea typeface="微软雅黑" charset="-122"/>
              </a:rPr>
              <a:t>网络层通信协议</a:t>
            </a:r>
            <a:r>
              <a:rPr lang="en-US" altLang="zh-CN" b="0">
                <a:solidFill>
                  <a:schemeClr val="tx1"/>
                </a:solidFill>
                <a:latin typeface="微软雅黑" charset="-122"/>
                <a:ea typeface="微软雅黑" charset="-122"/>
              </a:rPr>
              <a:t>-P2P</a:t>
            </a:r>
            <a:endParaRPr lang="zh-CN" altLang="en-US" b="0">
              <a:solidFill>
                <a:schemeClr val="tx1"/>
              </a:solidFill>
              <a:latin typeface="微软雅黑" charset="-122"/>
              <a:ea typeface="微软雅黑" charset="-122"/>
            </a:endParaRPr>
          </a:p>
        </p:txBody>
      </p:sp>
      <p:pic>
        <p:nvPicPr>
          <p:cNvPr id="13"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51794" y="2274888"/>
            <a:ext cx="7132638"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5053030"/>
      </p:ext>
    </p:extLst>
  </p:cSld>
  <p:clrMapOvr>
    <a:masterClrMapping/>
  </p:clrMapOvr>
  <p:transition spd="slow" advClick="0" advTm="0">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2"/>
          <p:cNvSpPr txBox="1">
            <a:spLocks noChangeArrowheads="1"/>
          </p:cNvSpPr>
          <p:nvPr/>
        </p:nvSpPr>
        <p:spPr bwMode="auto">
          <a:xfrm>
            <a:off x="5230143" y="2496791"/>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sz="2000" b="0">
                <a:solidFill>
                  <a:schemeClr val="tx1"/>
                </a:solidFill>
                <a:latin typeface="微软雅黑" charset="-122"/>
                <a:ea typeface="微软雅黑" charset="-122"/>
              </a:rPr>
              <a:t>区块创建过程</a:t>
            </a:r>
          </a:p>
        </p:txBody>
      </p:sp>
      <p:graphicFrame>
        <p:nvGraphicFramePr>
          <p:cNvPr id="6" name="内容占位符 3"/>
          <p:cNvGraphicFramePr>
            <a:graphicFrameLocks/>
          </p:cNvGraphicFramePr>
          <p:nvPr>
            <p:extLst>
              <p:ext uri="{D42A27DB-BD31-4B8C-83A1-F6EECF244321}">
                <p14:modId xmlns:p14="http://schemas.microsoft.com/office/powerpoint/2010/main" val="1265140729"/>
              </p:ext>
            </p:extLst>
          </p:nvPr>
        </p:nvGraphicFramePr>
        <p:xfrm>
          <a:off x="2927648" y="2934941"/>
          <a:ext cx="6768752" cy="33064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矩形 6"/>
          <p:cNvSpPr/>
          <p:nvPr/>
        </p:nvSpPr>
        <p:spPr>
          <a:xfrm>
            <a:off x="1126455" y="1704628"/>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9" name="矩形 8"/>
          <p:cNvSpPr/>
          <p:nvPr/>
        </p:nvSpPr>
        <p:spPr>
          <a:xfrm>
            <a:off x="1126455" y="2320578"/>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10" name="矩形 9"/>
          <p:cNvSpPr/>
          <p:nvPr/>
        </p:nvSpPr>
        <p:spPr>
          <a:xfrm>
            <a:off x="1126455" y="2934941"/>
            <a:ext cx="1150938" cy="574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11" name="矩形 10"/>
          <p:cNvSpPr/>
          <p:nvPr/>
        </p:nvSpPr>
        <p:spPr>
          <a:xfrm>
            <a:off x="1126455" y="3547716"/>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2" name="矩形 11"/>
          <p:cNvSpPr/>
          <p:nvPr/>
        </p:nvSpPr>
        <p:spPr>
          <a:xfrm>
            <a:off x="1126455" y="4160491"/>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3" name="矩形 12"/>
          <p:cNvSpPr/>
          <p:nvPr/>
        </p:nvSpPr>
        <p:spPr>
          <a:xfrm>
            <a:off x="1126455" y="4773266"/>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sp>
        <p:nvSpPr>
          <p:cNvPr id="14" name="文本框 1"/>
          <p:cNvSpPr txBox="1">
            <a:spLocks noChangeArrowheads="1"/>
          </p:cNvSpPr>
          <p:nvPr/>
        </p:nvSpPr>
        <p:spPr bwMode="auto">
          <a:xfrm>
            <a:off x="3026693" y="1595091"/>
            <a:ext cx="60118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sz="1800" b="0">
                <a:solidFill>
                  <a:srgbClr val="17375E"/>
                </a:solidFill>
                <a:latin typeface="Arial" charset="0"/>
                <a:ea typeface="宋体" charset="-122"/>
              </a:rPr>
              <a:t>共识层的核心任务是确保不同节点维护相同的全局账本。</a:t>
            </a:r>
            <a:endParaRPr lang="en-US" altLang="zh-CN" sz="1800" b="0">
              <a:solidFill>
                <a:srgbClr val="17375E"/>
              </a:solidFill>
              <a:latin typeface="Arial" charset="0"/>
              <a:ea typeface="宋体" charset="-122"/>
            </a:endParaRPr>
          </a:p>
          <a:p>
            <a:pPr>
              <a:spcBef>
                <a:spcPct val="0"/>
              </a:spcBef>
              <a:buClrTx/>
              <a:buFont typeface="Wingdings" charset="2"/>
              <a:buChar char="l"/>
            </a:pPr>
            <a:r>
              <a:rPr lang="zh-CN" altLang="en-US" sz="1800" b="0">
                <a:solidFill>
                  <a:srgbClr val="17375E"/>
                </a:solidFill>
                <a:latin typeface="Arial" charset="0"/>
                <a:ea typeface="宋体" charset="-122"/>
              </a:rPr>
              <a:t>采用工作量证明等机制确定创建新区快的人选。</a:t>
            </a:r>
            <a:endParaRPr lang="en-US" altLang="zh-CN" sz="1800" b="0">
              <a:solidFill>
                <a:srgbClr val="17375E"/>
              </a:solidFill>
              <a:latin typeface="Arial" charset="0"/>
              <a:ea typeface="宋体" charset="-122"/>
            </a:endParaRPr>
          </a:p>
          <a:p>
            <a:pPr>
              <a:spcBef>
                <a:spcPct val="0"/>
              </a:spcBef>
              <a:buClrTx/>
              <a:buFont typeface="Wingdings" charset="2"/>
              <a:buChar char="l"/>
            </a:pPr>
            <a:r>
              <a:rPr lang="zh-CN" altLang="en-US" sz="1800" b="0">
                <a:solidFill>
                  <a:srgbClr val="17375E"/>
                </a:solidFill>
                <a:latin typeface="Arial" charset="0"/>
                <a:ea typeface="宋体" charset="-122"/>
              </a:rPr>
              <a:t>其他节点接收和验证区块信息，并以最长链为合法链条</a:t>
            </a:r>
            <a:endParaRPr lang="en-US" altLang="zh-CN" sz="1800" b="0">
              <a:solidFill>
                <a:srgbClr val="17375E"/>
              </a:solidFill>
              <a:latin typeface="Arial" charset="0"/>
              <a:ea typeface="宋体" charset="-122"/>
            </a:endParaRPr>
          </a:p>
        </p:txBody>
      </p:sp>
      <p:sp>
        <p:nvSpPr>
          <p:cNvPr id="15" name="文本框 12"/>
          <p:cNvSpPr txBox="1">
            <a:spLocks noChangeArrowheads="1"/>
          </p:cNvSpPr>
          <p:nvPr/>
        </p:nvSpPr>
        <p:spPr bwMode="auto">
          <a:xfrm>
            <a:off x="5373018" y="980728"/>
            <a:ext cx="12620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b="0">
                <a:solidFill>
                  <a:schemeClr val="tx1"/>
                </a:solidFill>
                <a:latin typeface="微软雅黑" charset="-122"/>
                <a:ea typeface="微软雅黑" charset="-122"/>
              </a:rPr>
              <a:t>共识层</a:t>
            </a:r>
          </a:p>
        </p:txBody>
      </p:sp>
    </p:spTree>
    <p:extLst>
      <p:ext uri="{BB962C8B-B14F-4D97-AF65-F5344CB8AC3E}">
        <p14:creationId xmlns:p14="http://schemas.microsoft.com/office/powerpoint/2010/main" val="788628476"/>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55440" y="2060575"/>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6" name="矩形 5"/>
          <p:cNvSpPr/>
          <p:nvPr/>
        </p:nvSpPr>
        <p:spPr>
          <a:xfrm>
            <a:off x="1055440" y="2676525"/>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7" name="矩形 6"/>
          <p:cNvSpPr/>
          <p:nvPr/>
        </p:nvSpPr>
        <p:spPr>
          <a:xfrm>
            <a:off x="1055440" y="3290888"/>
            <a:ext cx="1150938" cy="574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9" name="矩形 8"/>
          <p:cNvSpPr/>
          <p:nvPr/>
        </p:nvSpPr>
        <p:spPr>
          <a:xfrm>
            <a:off x="1055440" y="390366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0" name="矩形 9"/>
          <p:cNvSpPr/>
          <p:nvPr/>
        </p:nvSpPr>
        <p:spPr>
          <a:xfrm>
            <a:off x="1055440" y="4516438"/>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1" name="矩形 10"/>
          <p:cNvSpPr/>
          <p:nvPr/>
        </p:nvSpPr>
        <p:spPr>
          <a:xfrm>
            <a:off x="1055440" y="512921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sp>
        <p:nvSpPr>
          <p:cNvPr id="12" name="文本框 9"/>
          <p:cNvSpPr txBox="1">
            <a:spLocks noChangeArrowheads="1"/>
          </p:cNvSpPr>
          <p:nvPr/>
        </p:nvSpPr>
        <p:spPr bwMode="auto">
          <a:xfrm>
            <a:off x="5425828" y="1544638"/>
            <a:ext cx="9017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b="0">
                <a:solidFill>
                  <a:schemeClr val="tx1"/>
                </a:solidFill>
                <a:latin typeface="微软雅黑" charset="-122"/>
                <a:ea typeface="微软雅黑" charset="-122"/>
              </a:rPr>
              <a:t>挖矿</a:t>
            </a:r>
          </a:p>
        </p:txBody>
      </p:sp>
      <p:sp>
        <p:nvSpPr>
          <p:cNvPr id="13" name="文本框 4"/>
          <p:cNvSpPr txBox="1">
            <a:spLocks noChangeArrowheads="1"/>
          </p:cNvSpPr>
          <p:nvPr/>
        </p:nvSpPr>
        <p:spPr bwMode="auto">
          <a:xfrm>
            <a:off x="3052515" y="2297113"/>
            <a:ext cx="6551613"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Font typeface="Wingdings" charset="2"/>
              <a:buChar char="v"/>
              <a:defRPr sz="2800" b="1">
                <a:solidFill>
                  <a:schemeClr val="accent1"/>
                </a:solidFill>
                <a:latin typeface="Verdana" charset="0"/>
              </a:defRPr>
            </a:lvl1pPr>
            <a:lvl2pPr marL="800100" indent="-34290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ts val="1200"/>
              </a:spcBef>
              <a:buClrTx/>
              <a:buFont typeface="Arial" charset="0"/>
              <a:buChar char="•"/>
            </a:pPr>
            <a:r>
              <a:rPr lang="zh-CN" altLang="en-US" sz="2000" b="0">
                <a:solidFill>
                  <a:srgbClr val="17375E"/>
                </a:solidFill>
                <a:latin typeface="微软雅黑" charset="-122"/>
                <a:ea typeface="微软雅黑" charset="-122"/>
                <a:cs typeface="宋体" charset="-122"/>
              </a:rPr>
              <a:t>挖矿是验证交易，生成新区块的过程</a:t>
            </a:r>
            <a:endParaRPr lang="en-US" altLang="zh-CN" sz="2000" b="0">
              <a:solidFill>
                <a:srgbClr val="17375E"/>
              </a:solidFill>
              <a:latin typeface="微软雅黑" charset="-122"/>
              <a:ea typeface="微软雅黑" charset="-122"/>
              <a:cs typeface="宋体" charset="-122"/>
            </a:endParaRPr>
          </a:p>
          <a:p>
            <a:pPr>
              <a:spcBef>
                <a:spcPts val="1200"/>
              </a:spcBef>
              <a:buClrTx/>
              <a:buFont typeface="Arial" charset="0"/>
              <a:buChar char="•"/>
            </a:pPr>
            <a:r>
              <a:rPr lang="zh-CN" altLang="en-US" sz="2000" b="0">
                <a:solidFill>
                  <a:srgbClr val="17375E"/>
                </a:solidFill>
                <a:latin typeface="微软雅黑" charset="-122"/>
                <a:ea typeface="微软雅黑" charset="-122"/>
                <a:cs typeface="宋体" charset="-122"/>
              </a:rPr>
              <a:t>为了鼓励挖矿，挖矿成功后可以获得数字货币。</a:t>
            </a:r>
            <a:endParaRPr lang="en-US" altLang="zh-CN" sz="2000" b="0">
              <a:solidFill>
                <a:srgbClr val="17375E"/>
              </a:solidFill>
              <a:latin typeface="微软雅黑" charset="-122"/>
              <a:ea typeface="微软雅黑" charset="-122"/>
              <a:cs typeface="宋体" charset="-122"/>
            </a:endParaRPr>
          </a:p>
          <a:p>
            <a:pPr>
              <a:spcBef>
                <a:spcPts val="1200"/>
              </a:spcBef>
              <a:buClrTx/>
              <a:buFont typeface="Arial" charset="0"/>
              <a:buChar char="•"/>
            </a:pPr>
            <a:r>
              <a:rPr lang="zh-CN" altLang="en-US" sz="2000" b="0">
                <a:solidFill>
                  <a:srgbClr val="17375E"/>
                </a:solidFill>
                <a:latin typeface="微软雅黑" charset="-122"/>
                <a:ea typeface="微软雅黑" charset="-122"/>
                <a:cs typeface="宋体" charset="-122"/>
              </a:rPr>
              <a:t>挖矿的本质：</a:t>
            </a:r>
            <a:r>
              <a:rPr lang="zh-CN" altLang="zh-CN" sz="2000" b="0">
                <a:solidFill>
                  <a:srgbClr val="17375E"/>
                </a:solidFill>
                <a:latin typeface="微软雅黑" charset="-122"/>
                <a:ea typeface="微软雅黑" charset="-122"/>
                <a:cs typeface="宋体" charset="-122"/>
              </a:rPr>
              <a:t>每个节点通过解</a:t>
            </a:r>
            <a:r>
              <a:rPr lang="zh-CN" altLang="en-US" sz="2000" b="0">
                <a:solidFill>
                  <a:srgbClr val="17375E"/>
                </a:solidFill>
                <a:latin typeface="微软雅黑" charset="-122"/>
                <a:ea typeface="微软雅黑" charset="-122"/>
                <a:cs typeface="宋体" charset="-122"/>
              </a:rPr>
              <a:t>一道数学难题</a:t>
            </a:r>
            <a:r>
              <a:rPr lang="zh-CN" altLang="zh-CN" sz="2000" b="0">
                <a:solidFill>
                  <a:srgbClr val="17375E"/>
                </a:solidFill>
                <a:latin typeface="微软雅黑" charset="-122"/>
                <a:ea typeface="微软雅黑" charset="-122"/>
                <a:cs typeface="宋体" charset="-122"/>
              </a:rPr>
              <a:t>，从而去获得</a:t>
            </a:r>
            <a:r>
              <a:rPr lang="zh-CN" altLang="en-US" sz="2000" b="0">
                <a:solidFill>
                  <a:srgbClr val="17375E"/>
                </a:solidFill>
                <a:latin typeface="微软雅黑" charset="-122"/>
                <a:ea typeface="微软雅黑" charset="-122"/>
                <a:cs typeface="宋体" charset="-122"/>
              </a:rPr>
              <a:t>创建新</a:t>
            </a:r>
            <a:r>
              <a:rPr lang="zh-CN" altLang="zh-CN" sz="2000" b="0">
                <a:solidFill>
                  <a:srgbClr val="17375E"/>
                </a:solidFill>
                <a:latin typeface="微软雅黑" charset="-122"/>
                <a:ea typeface="微软雅黑" charset="-122"/>
                <a:cs typeface="宋体" charset="-122"/>
              </a:rPr>
              <a:t>区块</a:t>
            </a:r>
            <a:r>
              <a:rPr lang="zh-CN" altLang="en-US" sz="2000" b="0">
                <a:solidFill>
                  <a:srgbClr val="17375E"/>
                </a:solidFill>
                <a:latin typeface="微软雅黑" charset="-122"/>
                <a:ea typeface="微软雅黑" charset="-122"/>
                <a:cs typeface="宋体" charset="-122"/>
              </a:rPr>
              <a:t>权利</a:t>
            </a:r>
            <a:r>
              <a:rPr lang="zh-CN" altLang="zh-CN" sz="2000" b="0">
                <a:solidFill>
                  <a:srgbClr val="17375E"/>
                </a:solidFill>
                <a:latin typeface="微软雅黑" charset="-122"/>
                <a:ea typeface="微软雅黑" charset="-122"/>
                <a:cs typeface="宋体" charset="-122"/>
              </a:rPr>
              <a:t>，并争取得到比特币的奖励（新比特币会在此过程中产生）</a:t>
            </a:r>
            <a:endParaRPr lang="en-US" altLang="zh-CN" sz="2000" b="0">
              <a:solidFill>
                <a:srgbClr val="17375E"/>
              </a:solidFill>
              <a:latin typeface="微软雅黑" charset="-122"/>
              <a:ea typeface="微软雅黑" charset="-122"/>
              <a:cs typeface="宋体" charset="-122"/>
            </a:endParaRPr>
          </a:p>
          <a:p>
            <a:pPr>
              <a:spcBef>
                <a:spcPts val="1200"/>
              </a:spcBef>
              <a:buClrTx/>
              <a:buFont typeface="Arial" charset="0"/>
              <a:buChar char="•"/>
            </a:pPr>
            <a:r>
              <a:rPr lang="en-US" altLang="zh-CN" sz="2000" b="0">
                <a:solidFill>
                  <a:srgbClr val="17375E"/>
                </a:solidFill>
                <a:latin typeface="微软雅黑" charset="-122"/>
                <a:ea typeface="微软雅黑" charset="-122"/>
                <a:cs typeface="宋体" charset="-122"/>
              </a:rPr>
              <a:t>SHA256(SHA256(Version+HashPreBlocMerkle_root+Timestamp+Bits+Nonce))</a:t>
            </a:r>
            <a:r>
              <a:rPr lang="zh-CN" altLang="en-US" sz="2000" b="0">
                <a:solidFill>
                  <a:srgbClr val="17375E"/>
                </a:solidFill>
                <a:latin typeface="微软雅黑" charset="-122"/>
                <a:ea typeface="微软雅黑" charset="-122"/>
                <a:cs typeface="宋体" charset="-122"/>
              </a:rPr>
              <a:t>≤难度数</a:t>
            </a:r>
            <a:endParaRPr lang="en-US" altLang="zh-CN" sz="2000" b="0">
              <a:solidFill>
                <a:srgbClr val="17375E"/>
              </a:solidFill>
              <a:latin typeface="微软雅黑" charset="-122"/>
              <a:ea typeface="微软雅黑" charset="-122"/>
              <a:cs typeface="宋体" charset="-122"/>
            </a:endParaRPr>
          </a:p>
          <a:p>
            <a:pPr lvl="1">
              <a:spcBef>
                <a:spcPts val="1200"/>
              </a:spcBef>
              <a:buClrTx/>
              <a:buFont typeface="Arial" charset="0"/>
              <a:buChar char="•"/>
            </a:pPr>
            <a:r>
              <a:rPr lang="zh-CN" altLang="en-US" sz="2000">
                <a:solidFill>
                  <a:srgbClr val="17375E"/>
                </a:solidFill>
                <a:latin typeface="微软雅黑" charset="-122"/>
                <a:ea typeface="微软雅黑" charset="-122"/>
                <a:cs typeface="宋体" charset="-122"/>
              </a:rPr>
              <a:t>难度数：目标哈希值，根据全网算力动态变化</a:t>
            </a:r>
            <a:endParaRPr lang="en-US" altLang="zh-CN" sz="2000">
              <a:solidFill>
                <a:srgbClr val="17375E"/>
              </a:solidFill>
              <a:latin typeface="微软雅黑" charset="-122"/>
              <a:ea typeface="微软雅黑" charset="-122"/>
              <a:cs typeface="宋体" charset="-122"/>
            </a:endParaRPr>
          </a:p>
          <a:p>
            <a:pPr lvl="1">
              <a:spcBef>
                <a:spcPts val="1200"/>
              </a:spcBef>
              <a:buClrTx/>
              <a:buFont typeface="Arial" charset="0"/>
              <a:buChar char="•"/>
            </a:pPr>
            <a:r>
              <a:rPr lang="en-US" altLang="zh-CN" sz="2000">
                <a:solidFill>
                  <a:srgbClr val="17375E"/>
                </a:solidFill>
                <a:latin typeface="微软雅黑" charset="-122"/>
                <a:ea typeface="微软雅黑" charset="-122"/>
                <a:cs typeface="宋体" charset="-122"/>
              </a:rPr>
              <a:t>Nonce</a:t>
            </a:r>
            <a:r>
              <a:rPr lang="zh-CN" altLang="en-US" sz="2000">
                <a:solidFill>
                  <a:srgbClr val="17375E"/>
                </a:solidFill>
                <a:latin typeface="微软雅黑" charset="-122"/>
                <a:ea typeface="微软雅黑" charset="-122"/>
                <a:cs typeface="宋体" charset="-122"/>
              </a:rPr>
              <a:t>：矿工不断尝试的随机数，小于</a:t>
            </a:r>
            <a:r>
              <a:rPr lang="en-US" altLang="zh-CN" sz="2000">
                <a:solidFill>
                  <a:srgbClr val="17375E"/>
                </a:solidFill>
                <a:latin typeface="微软雅黑" charset="-122"/>
                <a:ea typeface="微软雅黑" charset="-122"/>
                <a:cs typeface="宋体" charset="-122"/>
              </a:rPr>
              <a:t>TargetHash</a:t>
            </a:r>
            <a:r>
              <a:rPr lang="zh-CN" altLang="en-US" sz="2000">
                <a:solidFill>
                  <a:srgbClr val="17375E"/>
                </a:solidFill>
                <a:latin typeface="微软雅黑" charset="-122"/>
                <a:ea typeface="微软雅黑" charset="-122"/>
                <a:cs typeface="宋体" charset="-122"/>
              </a:rPr>
              <a:t>的</a:t>
            </a:r>
            <a:r>
              <a:rPr lang="en-US" altLang="zh-CN" sz="2000">
                <a:solidFill>
                  <a:srgbClr val="17375E"/>
                </a:solidFill>
                <a:latin typeface="微软雅黑" charset="-122"/>
                <a:ea typeface="微软雅黑" charset="-122"/>
                <a:cs typeface="宋体" charset="-122"/>
              </a:rPr>
              <a:t>Nonce</a:t>
            </a:r>
            <a:r>
              <a:rPr lang="zh-CN" altLang="en-US" sz="2000">
                <a:solidFill>
                  <a:srgbClr val="17375E"/>
                </a:solidFill>
                <a:latin typeface="微软雅黑" charset="-122"/>
                <a:ea typeface="微软雅黑" charset="-122"/>
                <a:cs typeface="宋体" charset="-122"/>
              </a:rPr>
              <a:t>就是答案</a:t>
            </a:r>
            <a:endParaRPr lang="en-US" altLang="zh-CN" sz="2000">
              <a:solidFill>
                <a:srgbClr val="17375E"/>
              </a:solidFill>
              <a:latin typeface="微软雅黑" charset="-122"/>
              <a:ea typeface="微软雅黑" charset="-122"/>
              <a:cs typeface="宋体" charset="-122"/>
            </a:endParaRPr>
          </a:p>
        </p:txBody>
      </p:sp>
    </p:spTree>
    <p:extLst>
      <p:ext uri="{BB962C8B-B14F-4D97-AF65-F5344CB8AC3E}">
        <p14:creationId xmlns:p14="http://schemas.microsoft.com/office/powerpoint/2010/main" val="858469609"/>
      </p:ext>
    </p:extLst>
  </p:cSld>
  <p:clrMapOvr>
    <a:masterClrMapping/>
  </p:clrMapOvr>
  <p:transition spd="slow" advClick="0" advTm="0">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308372" y="2060575"/>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6" name="矩形 5"/>
          <p:cNvSpPr/>
          <p:nvPr/>
        </p:nvSpPr>
        <p:spPr>
          <a:xfrm>
            <a:off x="1308372" y="2676525"/>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7" name="矩形 6"/>
          <p:cNvSpPr/>
          <p:nvPr/>
        </p:nvSpPr>
        <p:spPr>
          <a:xfrm>
            <a:off x="1308372" y="3290888"/>
            <a:ext cx="1150938" cy="574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9" name="矩形 8"/>
          <p:cNvSpPr/>
          <p:nvPr/>
        </p:nvSpPr>
        <p:spPr>
          <a:xfrm>
            <a:off x="1308372" y="390366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0" name="矩形 9"/>
          <p:cNvSpPr/>
          <p:nvPr/>
        </p:nvSpPr>
        <p:spPr>
          <a:xfrm>
            <a:off x="1308372" y="4516438"/>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1" name="矩形 10"/>
          <p:cNvSpPr/>
          <p:nvPr/>
        </p:nvSpPr>
        <p:spPr>
          <a:xfrm>
            <a:off x="1308372" y="512921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pic>
        <p:nvPicPr>
          <p:cNvPr id="12" name="内容占位符 6" descr="挖矿示意图.png"/>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3072085" y="1449388"/>
            <a:ext cx="6264275" cy="514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146268"/>
      </p:ext>
    </p:extLst>
  </p:cSld>
  <p:clrMapOvr>
    <a:masterClrMapping/>
  </p:clrMapOvr>
  <p:transition spd="slow" advClick="0" advTm="0">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72480" y="1829594"/>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6" name="矩形 5"/>
          <p:cNvSpPr/>
          <p:nvPr/>
        </p:nvSpPr>
        <p:spPr>
          <a:xfrm>
            <a:off x="1272480" y="2445544"/>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7" name="矩形 6"/>
          <p:cNvSpPr/>
          <p:nvPr/>
        </p:nvSpPr>
        <p:spPr>
          <a:xfrm>
            <a:off x="1272480" y="3059907"/>
            <a:ext cx="1150938" cy="574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9" name="矩形 8"/>
          <p:cNvSpPr/>
          <p:nvPr/>
        </p:nvSpPr>
        <p:spPr>
          <a:xfrm>
            <a:off x="1272480" y="3672682"/>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0" name="矩形 9"/>
          <p:cNvSpPr/>
          <p:nvPr/>
        </p:nvSpPr>
        <p:spPr>
          <a:xfrm>
            <a:off x="1272480" y="4285457"/>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1" name="矩形 10"/>
          <p:cNvSpPr/>
          <p:nvPr/>
        </p:nvSpPr>
        <p:spPr>
          <a:xfrm>
            <a:off x="1272480" y="4898232"/>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pic>
        <p:nvPicPr>
          <p:cNvPr id="1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91730" y="1650207"/>
            <a:ext cx="147637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9"/>
          <p:cNvSpPr txBox="1">
            <a:spLocks noChangeArrowheads="1"/>
          </p:cNvSpPr>
          <p:nvPr/>
        </p:nvSpPr>
        <p:spPr bwMode="auto">
          <a:xfrm>
            <a:off x="4914205" y="1124744"/>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b="0">
                <a:solidFill>
                  <a:schemeClr val="tx1"/>
                </a:solidFill>
                <a:latin typeface="微软雅黑" charset="-122"/>
                <a:ea typeface="微软雅黑" charset="-122"/>
              </a:rPr>
              <a:t>挖矿的发展过程</a:t>
            </a:r>
          </a:p>
        </p:txBody>
      </p:sp>
      <p:sp>
        <p:nvSpPr>
          <p:cNvPr id="14" name="矩形 1"/>
          <p:cNvSpPr>
            <a:spLocks noChangeArrowheads="1"/>
          </p:cNvSpPr>
          <p:nvPr/>
        </p:nvSpPr>
        <p:spPr bwMode="auto">
          <a:xfrm>
            <a:off x="4657030" y="1705769"/>
            <a:ext cx="45720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en-US" altLang="zh-CN" sz="1800" b="0">
                <a:solidFill>
                  <a:schemeClr val="tx1"/>
                </a:solidFill>
                <a:latin typeface="Arial" charset="0"/>
                <a:ea typeface="宋体" charset="-122"/>
              </a:rPr>
              <a:t>CPU</a:t>
            </a:r>
          </a:p>
          <a:p>
            <a:pPr>
              <a:spcBef>
                <a:spcPct val="0"/>
              </a:spcBef>
              <a:buClrTx/>
              <a:buFontTx/>
              <a:buNone/>
            </a:pPr>
            <a:r>
              <a:rPr lang="zh-CN" altLang="en-US" sz="1800" b="0">
                <a:solidFill>
                  <a:schemeClr val="tx1"/>
                </a:solidFill>
                <a:latin typeface="Arial" charset="0"/>
                <a:ea typeface="宋体" charset="-122"/>
              </a:rPr>
              <a:t>效率：</a:t>
            </a:r>
            <a:r>
              <a:rPr lang="en-US" altLang="zh-CN" sz="1800" b="0">
                <a:solidFill>
                  <a:schemeClr val="tx1"/>
                </a:solidFill>
                <a:latin typeface="Arial" charset="0"/>
                <a:ea typeface="宋体" charset="-122"/>
              </a:rPr>
              <a:t>10-20MHz</a:t>
            </a:r>
          </a:p>
          <a:p>
            <a:pPr>
              <a:spcBef>
                <a:spcPct val="0"/>
              </a:spcBef>
              <a:buClrTx/>
              <a:buFontTx/>
              <a:buNone/>
            </a:pPr>
            <a:r>
              <a:rPr lang="zh-CN" altLang="en-US" sz="1800" b="0">
                <a:solidFill>
                  <a:schemeClr val="tx1"/>
                </a:solidFill>
                <a:latin typeface="Arial" charset="0"/>
                <a:ea typeface="宋体" charset="-122"/>
              </a:rPr>
              <a:t>效率估计：</a:t>
            </a:r>
            <a:r>
              <a:rPr lang="en-US" altLang="zh-CN" sz="1800" b="0">
                <a:solidFill>
                  <a:schemeClr val="tx1"/>
                </a:solidFill>
                <a:latin typeface="Arial" charset="0"/>
                <a:ea typeface="宋体" charset="-122"/>
              </a:rPr>
              <a:t>139,461 </a:t>
            </a:r>
            <a:r>
              <a:rPr lang="zh-CN" altLang="en-US" sz="1800" b="0">
                <a:solidFill>
                  <a:schemeClr val="tx1"/>
                </a:solidFill>
                <a:latin typeface="Arial" charset="0"/>
                <a:ea typeface="宋体" charset="-122"/>
              </a:rPr>
              <a:t>年</a:t>
            </a:r>
            <a:endParaRPr lang="en-US" altLang="zh-CN" sz="1800" b="0">
              <a:solidFill>
                <a:schemeClr val="tx1"/>
              </a:solidFill>
              <a:latin typeface="Arial" charset="0"/>
              <a:ea typeface="宋体" charset="-122"/>
            </a:endParaRPr>
          </a:p>
        </p:txBody>
      </p:sp>
      <p:pic>
        <p:nvPicPr>
          <p:cNvPr id="15"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91730" y="2869407"/>
            <a:ext cx="1476375"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
          <p:cNvSpPr txBox="1">
            <a:spLocks/>
          </p:cNvSpPr>
          <p:nvPr/>
        </p:nvSpPr>
        <p:spPr bwMode="auto">
          <a:xfrm>
            <a:off x="4698305" y="2747169"/>
            <a:ext cx="24003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 typeface="Wingdings" charset="2"/>
              <a:buNone/>
            </a:pPr>
            <a:r>
              <a:rPr lang="en-US" altLang="zh-CN" sz="1800" b="0">
                <a:solidFill>
                  <a:schemeClr val="tx1"/>
                </a:solidFill>
                <a:latin typeface="Arial" charset="0"/>
                <a:ea typeface="宋体" charset="-122"/>
              </a:rPr>
              <a:t>GPU</a:t>
            </a:r>
          </a:p>
          <a:p>
            <a:pPr>
              <a:buFont typeface="Wingdings" charset="2"/>
              <a:buNone/>
            </a:pPr>
            <a:r>
              <a:rPr lang="zh-CN" altLang="en-US" sz="1800" b="0">
                <a:solidFill>
                  <a:schemeClr val="tx1"/>
                </a:solidFill>
                <a:latin typeface="Arial" charset="0"/>
                <a:ea typeface="宋体" charset="-122"/>
              </a:rPr>
              <a:t>效率：</a:t>
            </a:r>
            <a:r>
              <a:rPr lang="en-US" altLang="zh-CN" sz="1800" b="0">
                <a:solidFill>
                  <a:schemeClr val="tx1"/>
                </a:solidFill>
                <a:latin typeface="Arial" charset="0"/>
                <a:ea typeface="宋体" charset="-122"/>
              </a:rPr>
              <a:t>20-200MHz</a:t>
            </a:r>
          </a:p>
          <a:p>
            <a:pPr>
              <a:buFont typeface="Wingdings" charset="2"/>
              <a:buNone/>
            </a:pPr>
            <a:r>
              <a:rPr lang="zh-CN" altLang="en-US" sz="1800" b="0">
                <a:solidFill>
                  <a:schemeClr val="tx1"/>
                </a:solidFill>
                <a:latin typeface="Arial" charset="0"/>
                <a:ea typeface="宋体" charset="-122"/>
              </a:rPr>
              <a:t>效率估计：</a:t>
            </a:r>
            <a:r>
              <a:rPr lang="en-US" altLang="zh-CN" sz="1800" b="0">
                <a:solidFill>
                  <a:schemeClr val="tx1"/>
                </a:solidFill>
                <a:latin typeface="Arial" charset="0"/>
                <a:ea typeface="宋体" charset="-122"/>
              </a:rPr>
              <a:t>17,300</a:t>
            </a:r>
            <a:r>
              <a:rPr lang="zh-CN" altLang="en-US" sz="1800" b="0">
                <a:solidFill>
                  <a:schemeClr val="tx1"/>
                </a:solidFill>
                <a:latin typeface="Arial" charset="0"/>
                <a:ea typeface="宋体" charset="-122"/>
              </a:rPr>
              <a:t>年</a:t>
            </a:r>
          </a:p>
        </p:txBody>
      </p:sp>
      <p:pic>
        <p:nvPicPr>
          <p:cNvPr id="17"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39918" y="1535907"/>
            <a:ext cx="2084387"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91730" y="5123657"/>
            <a:ext cx="12239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Placeholder 2"/>
          <p:cNvSpPr txBox="1">
            <a:spLocks/>
          </p:cNvSpPr>
          <p:nvPr/>
        </p:nvSpPr>
        <p:spPr bwMode="auto">
          <a:xfrm>
            <a:off x="4698305" y="5123657"/>
            <a:ext cx="2400300"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 typeface="Wingdings" charset="2"/>
              <a:buNone/>
            </a:pPr>
            <a:r>
              <a:rPr lang="en-US" altLang="zh-CN" sz="1800" b="0">
                <a:solidFill>
                  <a:schemeClr val="tx1"/>
                </a:solidFill>
                <a:latin typeface="Arial" charset="0"/>
                <a:ea typeface="宋体" charset="-122"/>
              </a:rPr>
              <a:t>ASIC</a:t>
            </a:r>
          </a:p>
          <a:p>
            <a:pPr>
              <a:buFont typeface="Wingdings" charset="2"/>
              <a:buNone/>
            </a:pPr>
            <a:r>
              <a:rPr lang="zh-CN" altLang="en-US" sz="1800" b="0">
                <a:solidFill>
                  <a:schemeClr val="tx1"/>
                </a:solidFill>
                <a:latin typeface="Arial" charset="0"/>
                <a:ea typeface="宋体" charset="-122"/>
              </a:rPr>
              <a:t>效率：</a:t>
            </a:r>
            <a:r>
              <a:rPr lang="en-US" altLang="zh-CN" sz="1800" b="0">
                <a:solidFill>
                  <a:schemeClr val="tx1"/>
                </a:solidFill>
                <a:latin typeface="Arial" charset="0"/>
                <a:ea typeface="宋体" charset="-122"/>
              </a:rPr>
              <a:t>1.6-2THz</a:t>
            </a:r>
          </a:p>
          <a:p>
            <a:pPr>
              <a:buFont typeface="Wingdings" charset="2"/>
              <a:buNone/>
            </a:pPr>
            <a:r>
              <a:rPr lang="zh-CN" altLang="en-US" sz="1800" b="0">
                <a:solidFill>
                  <a:schemeClr val="tx1"/>
                </a:solidFill>
                <a:latin typeface="Arial" charset="0"/>
                <a:ea typeface="宋体" charset="-122"/>
              </a:rPr>
              <a:t>效率估计：</a:t>
            </a:r>
            <a:r>
              <a:rPr lang="en-US" altLang="zh-CN" sz="1800" b="0">
                <a:solidFill>
                  <a:schemeClr val="tx1"/>
                </a:solidFill>
                <a:latin typeface="Arial" charset="0"/>
                <a:ea typeface="宋体" charset="-122"/>
              </a:rPr>
              <a:t>14</a:t>
            </a:r>
            <a:r>
              <a:rPr lang="zh-CN" altLang="en-US" sz="1800" b="0">
                <a:solidFill>
                  <a:schemeClr val="tx1"/>
                </a:solidFill>
                <a:latin typeface="Arial" charset="0"/>
                <a:ea typeface="宋体" charset="-122"/>
              </a:rPr>
              <a:t>月</a:t>
            </a:r>
          </a:p>
        </p:txBody>
      </p:sp>
      <p:pic>
        <p:nvPicPr>
          <p:cNvPr id="21" name="Picture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36755" y="5052219"/>
            <a:ext cx="205263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96455" y="3961607"/>
            <a:ext cx="1916113"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Placeholder 2"/>
          <p:cNvSpPr txBox="1">
            <a:spLocks/>
          </p:cNvSpPr>
          <p:nvPr/>
        </p:nvSpPr>
        <p:spPr bwMode="auto">
          <a:xfrm>
            <a:off x="4664968" y="3961607"/>
            <a:ext cx="239871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 typeface="Wingdings" charset="2"/>
              <a:buNone/>
            </a:pPr>
            <a:r>
              <a:rPr lang="en-US" altLang="zh-CN" sz="1800" b="0">
                <a:solidFill>
                  <a:schemeClr val="tx1"/>
                </a:solidFill>
                <a:latin typeface="Arial" charset="0"/>
                <a:ea typeface="宋体" charset="-122"/>
              </a:rPr>
              <a:t>FPGA</a:t>
            </a:r>
          </a:p>
          <a:p>
            <a:pPr>
              <a:buFont typeface="Wingdings" charset="2"/>
              <a:buNone/>
            </a:pPr>
            <a:r>
              <a:rPr lang="zh-CN" altLang="en-US" sz="1800" b="0">
                <a:solidFill>
                  <a:schemeClr val="tx1"/>
                </a:solidFill>
                <a:latin typeface="Arial" charset="0"/>
                <a:ea typeface="宋体" charset="-122"/>
              </a:rPr>
              <a:t>效率：</a:t>
            </a:r>
            <a:r>
              <a:rPr lang="en-US" altLang="zh-CN" sz="1800" b="0">
                <a:solidFill>
                  <a:schemeClr val="tx1"/>
                </a:solidFill>
                <a:latin typeface="Arial" charset="0"/>
                <a:ea typeface="宋体" charset="-122"/>
              </a:rPr>
              <a:t>100-1000MHz</a:t>
            </a:r>
          </a:p>
          <a:p>
            <a:pPr>
              <a:buFont typeface="Wingdings" charset="2"/>
              <a:buNone/>
            </a:pPr>
            <a:r>
              <a:rPr lang="zh-CN" altLang="en-US" sz="1800" b="0">
                <a:solidFill>
                  <a:schemeClr val="tx1"/>
                </a:solidFill>
                <a:latin typeface="Arial" charset="0"/>
                <a:ea typeface="宋体" charset="-122"/>
              </a:rPr>
              <a:t>效率估计：</a:t>
            </a:r>
            <a:r>
              <a:rPr lang="en-US" altLang="zh-CN" sz="1800" b="0">
                <a:solidFill>
                  <a:schemeClr val="tx1"/>
                </a:solidFill>
                <a:latin typeface="Arial" charset="0"/>
                <a:ea typeface="宋体" charset="-122"/>
              </a:rPr>
              <a:t>2500</a:t>
            </a:r>
            <a:r>
              <a:rPr lang="zh-CN" altLang="en-US" sz="1800" b="0">
                <a:solidFill>
                  <a:schemeClr val="tx1"/>
                </a:solidFill>
                <a:latin typeface="Arial" charset="0"/>
                <a:ea typeface="宋体" charset="-122"/>
              </a:rPr>
              <a:t>年</a:t>
            </a:r>
          </a:p>
        </p:txBody>
      </p:sp>
      <p:pic>
        <p:nvPicPr>
          <p:cNvPr id="24" name="Picture 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36755" y="3323432"/>
            <a:ext cx="2879725"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5048240"/>
      </p:ext>
    </p:extLst>
  </p:cSld>
  <p:clrMapOvr>
    <a:masterClrMapping/>
  </p:clrMapOvr>
  <p:transition spd="slow" advClick="0" advTm="0">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343793" y="2060575"/>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6" name="矩形 5"/>
          <p:cNvSpPr/>
          <p:nvPr/>
        </p:nvSpPr>
        <p:spPr>
          <a:xfrm>
            <a:off x="1343793" y="2676525"/>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7" name="矩形 6"/>
          <p:cNvSpPr/>
          <p:nvPr/>
        </p:nvSpPr>
        <p:spPr>
          <a:xfrm>
            <a:off x="1343793" y="3290888"/>
            <a:ext cx="1150938" cy="574675"/>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9" name="矩形 8"/>
          <p:cNvSpPr/>
          <p:nvPr/>
        </p:nvSpPr>
        <p:spPr>
          <a:xfrm>
            <a:off x="1343793" y="3903663"/>
            <a:ext cx="1150938" cy="57626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0" name="矩形 9"/>
          <p:cNvSpPr/>
          <p:nvPr/>
        </p:nvSpPr>
        <p:spPr>
          <a:xfrm>
            <a:off x="1343793" y="4516438"/>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1" name="矩形 10"/>
          <p:cNvSpPr/>
          <p:nvPr/>
        </p:nvSpPr>
        <p:spPr>
          <a:xfrm>
            <a:off x="1343793" y="512921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sp>
        <p:nvSpPr>
          <p:cNvPr id="12" name="文本框 9"/>
          <p:cNvSpPr txBox="1">
            <a:spLocks noChangeArrowheads="1"/>
          </p:cNvSpPr>
          <p:nvPr/>
        </p:nvSpPr>
        <p:spPr bwMode="auto">
          <a:xfrm>
            <a:off x="2999556" y="1679575"/>
            <a:ext cx="720090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ts val="1200"/>
              </a:spcBef>
              <a:buClrTx/>
              <a:buFont typeface="Wingdings" charset="2"/>
              <a:buChar char="n"/>
            </a:pPr>
            <a:r>
              <a:rPr lang="en-US" altLang="zh-CN" b="0">
                <a:solidFill>
                  <a:schemeClr val="tx1"/>
                </a:solidFill>
                <a:latin typeface="微软雅黑" charset="-122"/>
                <a:ea typeface="微软雅黑" charset="-122"/>
              </a:rPr>
              <a:t>Coinbase</a:t>
            </a:r>
            <a:r>
              <a:rPr lang="zh-CN" altLang="en-US" b="0">
                <a:solidFill>
                  <a:schemeClr val="tx1"/>
                </a:solidFill>
                <a:latin typeface="微软雅黑" charset="-122"/>
                <a:ea typeface="微软雅黑" charset="-122"/>
              </a:rPr>
              <a:t>交易产生的数字货币</a:t>
            </a:r>
            <a:endParaRPr lang="en-US" altLang="zh-CN" b="0">
              <a:solidFill>
                <a:schemeClr val="tx1"/>
              </a:solidFill>
              <a:latin typeface="微软雅黑" charset="-122"/>
              <a:ea typeface="微软雅黑" charset="-122"/>
            </a:endParaRPr>
          </a:p>
          <a:p>
            <a:pPr>
              <a:spcBef>
                <a:spcPts val="1200"/>
              </a:spcBef>
              <a:buClrTx/>
              <a:buFontTx/>
              <a:buNone/>
            </a:pPr>
            <a:r>
              <a:rPr lang="en-US" altLang="zh-CN" b="0">
                <a:solidFill>
                  <a:srgbClr val="000000"/>
                </a:solidFill>
                <a:latin typeface="微软雅黑" charset="-122"/>
                <a:ea typeface="微软雅黑" charset="-122"/>
              </a:rPr>
              <a:t>    </a:t>
            </a:r>
            <a:r>
              <a:rPr lang="zh-CN" altLang="en-US" sz="2400" b="0">
                <a:solidFill>
                  <a:srgbClr val="17375E"/>
                </a:solidFill>
                <a:latin typeface="微软雅黑" charset="-122"/>
                <a:ea typeface="微软雅黑" charset="-122"/>
              </a:rPr>
              <a:t>以比特币为例，所有的比特币均通过奖励给那些创建新区块的矿工的方式产生，该奖励大约每四年减半。刚开始比特币系统每</a:t>
            </a:r>
            <a:r>
              <a:rPr lang="en-US" altLang="zh-CN" sz="2400" b="0">
                <a:solidFill>
                  <a:srgbClr val="17375E"/>
                </a:solidFill>
                <a:latin typeface="微软雅黑" charset="-122"/>
                <a:ea typeface="微软雅黑" charset="-122"/>
              </a:rPr>
              <a:t>10</a:t>
            </a:r>
            <a:r>
              <a:rPr lang="zh-CN" altLang="en-US" sz="2400" b="0">
                <a:solidFill>
                  <a:srgbClr val="17375E"/>
                </a:solidFill>
                <a:latin typeface="微软雅黑" charset="-122"/>
                <a:ea typeface="微软雅黑" charset="-122"/>
              </a:rPr>
              <a:t>分钟产生一个新区块，每个区块奖励</a:t>
            </a:r>
            <a:r>
              <a:rPr lang="en-US" altLang="zh-CN" sz="2400" b="0">
                <a:solidFill>
                  <a:srgbClr val="17375E"/>
                </a:solidFill>
                <a:latin typeface="微软雅黑" charset="-122"/>
                <a:ea typeface="微软雅黑" charset="-122"/>
              </a:rPr>
              <a:t>25</a:t>
            </a:r>
            <a:r>
              <a:rPr lang="zh-CN" altLang="en-US" sz="2400" b="0">
                <a:solidFill>
                  <a:srgbClr val="17375E"/>
                </a:solidFill>
                <a:latin typeface="微软雅黑" charset="-122"/>
                <a:ea typeface="微软雅黑" charset="-122"/>
              </a:rPr>
              <a:t>个比特币给矿工，这是货币发行的方式。</a:t>
            </a:r>
            <a:endParaRPr lang="en-US" altLang="zh-CN" sz="2400" b="0">
              <a:solidFill>
                <a:srgbClr val="17375E"/>
              </a:solidFill>
              <a:latin typeface="微软雅黑" charset="-122"/>
              <a:ea typeface="微软雅黑" charset="-122"/>
            </a:endParaRPr>
          </a:p>
          <a:p>
            <a:pPr>
              <a:spcBef>
                <a:spcPts val="1200"/>
              </a:spcBef>
              <a:buClrTx/>
              <a:buFont typeface="Wingdings" charset="2"/>
              <a:buChar char="n"/>
            </a:pPr>
            <a:r>
              <a:rPr lang="zh-CN" altLang="en-US" b="0">
                <a:solidFill>
                  <a:schemeClr val="tx1"/>
                </a:solidFill>
                <a:latin typeface="微软雅黑" charset="-122"/>
                <a:ea typeface="微软雅黑" charset="-122"/>
              </a:rPr>
              <a:t>交易费</a:t>
            </a:r>
            <a:endParaRPr lang="en-US" altLang="zh-CN" b="0">
              <a:solidFill>
                <a:schemeClr val="tx1"/>
              </a:solidFill>
              <a:latin typeface="微软雅黑" charset="-122"/>
              <a:ea typeface="微软雅黑" charset="-122"/>
            </a:endParaRPr>
          </a:p>
          <a:p>
            <a:pPr>
              <a:spcBef>
                <a:spcPts val="1200"/>
              </a:spcBef>
              <a:buClrTx/>
              <a:buFontTx/>
              <a:buNone/>
            </a:pPr>
            <a:r>
              <a:rPr lang="en-US" altLang="zh-CN" b="0">
                <a:solidFill>
                  <a:srgbClr val="000000"/>
                </a:solidFill>
                <a:latin typeface="微软雅黑" charset="-122"/>
                <a:ea typeface="微软雅黑" charset="-122"/>
              </a:rPr>
              <a:t>    </a:t>
            </a:r>
            <a:r>
              <a:rPr lang="zh-CN" altLang="en-US" sz="2400" b="0">
                <a:solidFill>
                  <a:srgbClr val="17375E"/>
                </a:solidFill>
                <a:latin typeface="微软雅黑" charset="-122"/>
                <a:ea typeface="微软雅黑" charset="-122"/>
              </a:rPr>
              <a:t>所有交易都需要支付手续费给记录区块的矿工，如果某笔交易的交易费不足，那么矿工将拒绝执行。</a:t>
            </a:r>
          </a:p>
        </p:txBody>
      </p:sp>
    </p:spTree>
    <p:extLst>
      <p:ext uri="{BB962C8B-B14F-4D97-AF65-F5344CB8AC3E}">
        <p14:creationId xmlns:p14="http://schemas.microsoft.com/office/powerpoint/2010/main" val="661127528"/>
      </p:ext>
    </p:extLst>
  </p:cSld>
  <p:clrMapOvr>
    <a:masterClrMapping/>
  </p:clrMapOvr>
  <p:transition spd="slow" advClick="0" advTm="0">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36935" y="2060575"/>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6" name="矩形 5"/>
          <p:cNvSpPr/>
          <p:nvPr/>
        </p:nvSpPr>
        <p:spPr>
          <a:xfrm>
            <a:off x="1236935" y="2676525"/>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7" name="矩形 6"/>
          <p:cNvSpPr/>
          <p:nvPr/>
        </p:nvSpPr>
        <p:spPr>
          <a:xfrm>
            <a:off x="1236935" y="3290888"/>
            <a:ext cx="1150938" cy="574675"/>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9" name="矩形 8"/>
          <p:cNvSpPr/>
          <p:nvPr/>
        </p:nvSpPr>
        <p:spPr>
          <a:xfrm>
            <a:off x="1236935" y="3903663"/>
            <a:ext cx="1150938" cy="576262"/>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0" name="矩形 9"/>
          <p:cNvSpPr/>
          <p:nvPr/>
        </p:nvSpPr>
        <p:spPr>
          <a:xfrm>
            <a:off x="1236935" y="4516438"/>
            <a:ext cx="1150938" cy="57626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1" name="矩形 10"/>
          <p:cNvSpPr/>
          <p:nvPr/>
        </p:nvSpPr>
        <p:spPr>
          <a:xfrm>
            <a:off x="1236935" y="5129213"/>
            <a:ext cx="1150938" cy="576262"/>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sp>
        <p:nvSpPr>
          <p:cNvPr id="12" name="文本框 9"/>
          <p:cNvSpPr txBox="1">
            <a:spLocks noChangeArrowheads="1"/>
          </p:cNvSpPr>
          <p:nvPr/>
        </p:nvSpPr>
        <p:spPr bwMode="auto">
          <a:xfrm>
            <a:off x="4864373" y="1125538"/>
            <a:ext cx="32400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ts val="1200"/>
              </a:spcBef>
              <a:buClrTx/>
              <a:buFont typeface="Wingdings" charset="2"/>
              <a:buChar char="n"/>
            </a:pPr>
            <a:r>
              <a:rPr lang="zh-CN" altLang="en-US" b="0">
                <a:solidFill>
                  <a:schemeClr val="tx1"/>
                </a:solidFill>
                <a:latin typeface="微软雅黑" charset="-122"/>
                <a:ea typeface="微软雅黑" charset="-122"/>
              </a:rPr>
              <a:t>智能合约</a:t>
            </a:r>
            <a:endParaRPr lang="en-US" altLang="zh-CN" b="0">
              <a:solidFill>
                <a:schemeClr val="tx1"/>
              </a:solidFill>
              <a:latin typeface="微软雅黑" charset="-122"/>
              <a:ea typeface="微软雅黑" charset="-122"/>
            </a:endParaRPr>
          </a:p>
        </p:txBody>
      </p:sp>
      <p:sp>
        <p:nvSpPr>
          <p:cNvPr id="13" name="文本框 1"/>
          <p:cNvSpPr txBox="1">
            <a:spLocks noChangeArrowheads="1"/>
          </p:cNvSpPr>
          <p:nvPr/>
        </p:nvSpPr>
        <p:spPr bwMode="auto">
          <a:xfrm>
            <a:off x="2387873" y="1628775"/>
            <a:ext cx="64817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 typeface="Wingdings" charset="2"/>
              <a:buChar char="l"/>
            </a:pPr>
            <a:r>
              <a:rPr lang="zh-CN" altLang="en-US" sz="1600" b="0">
                <a:solidFill>
                  <a:srgbClr val="17375E"/>
                </a:solidFill>
                <a:latin typeface="微软雅黑" charset="-122"/>
                <a:ea typeface="微软雅黑" charset="-122"/>
              </a:rPr>
              <a:t>智能合约是一种用计算机语言记录合同条款的新型合约。</a:t>
            </a:r>
            <a:endParaRPr lang="en-US" altLang="zh-CN" sz="1600" b="0">
              <a:solidFill>
                <a:srgbClr val="17375E"/>
              </a:solidFill>
              <a:latin typeface="微软雅黑" charset="-122"/>
              <a:ea typeface="微软雅黑" charset="-122"/>
            </a:endParaRPr>
          </a:p>
          <a:p>
            <a:pPr>
              <a:spcBef>
                <a:spcPct val="0"/>
              </a:spcBef>
              <a:buClrTx/>
              <a:buFont typeface="Wingdings" charset="2"/>
              <a:buChar char="l"/>
            </a:pPr>
            <a:endParaRPr lang="en-US" altLang="zh-CN" sz="1600" b="0">
              <a:solidFill>
                <a:srgbClr val="17375E"/>
              </a:solidFill>
              <a:latin typeface="微软雅黑" charset="-122"/>
              <a:ea typeface="微软雅黑" charset="-122"/>
            </a:endParaRPr>
          </a:p>
          <a:p>
            <a:pPr>
              <a:spcBef>
                <a:spcPct val="0"/>
              </a:spcBef>
              <a:buClrTx/>
              <a:buFont typeface="Wingdings" charset="2"/>
              <a:buChar char="l"/>
            </a:pPr>
            <a:r>
              <a:rPr lang="zh-CN" altLang="en-US" sz="1600" b="0">
                <a:solidFill>
                  <a:srgbClr val="17375E"/>
                </a:solidFill>
                <a:latin typeface="微软雅黑" charset="-122"/>
                <a:ea typeface="微软雅黑" charset="-122"/>
              </a:rPr>
              <a:t>智能合约可以由计算系统自动执行，例如使用提供智能合约服务的</a:t>
            </a:r>
            <a:endParaRPr lang="en-US" altLang="zh-CN" sz="1600" b="0">
              <a:solidFill>
                <a:srgbClr val="17375E"/>
              </a:solidFill>
              <a:latin typeface="微软雅黑" charset="-122"/>
              <a:ea typeface="微软雅黑" charset="-122"/>
            </a:endParaRPr>
          </a:p>
          <a:p>
            <a:pPr>
              <a:spcBef>
                <a:spcPct val="0"/>
              </a:spcBef>
              <a:buClrTx/>
              <a:buFontTx/>
              <a:buNone/>
            </a:pPr>
            <a:r>
              <a:rPr lang="zh-CN" altLang="en-US" sz="1600" b="0">
                <a:solidFill>
                  <a:srgbClr val="17375E"/>
                </a:solidFill>
                <a:latin typeface="微软雅黑" charset="-122"/>
                <a:ea typeface="微软雅黑" charset="-122"/>
              </a:rPr>
              <a:t>区块链系统。</a:t>
            </a:r>
            <a:endParaRPr lang="en-US" altLang="zh-CN" sz="1600" b="0">
              <a:solidFill>
                <a:srgbClr val="17375E"/>
              </a:solidFill>
              <a:latin typeface="微软雅黑" charset="-122"/>
              <a:ea typeface="微软雅黑" charset="-122"/>
            </a:endParaRPr>
          </a:p>
          <a:p>
            <a:pPr>
              <a:spcBef>
                <a:spcPct val="0"/>
              </a:spcBef>
              <a:buClrTx/>
              <a:buFontTx/>
              <a:buNone/>
            </a:pPr>
            <a:endParaRPr lang="en-US" altLang="zh-CN" sz="1600" b="0">
              <a:solidFill>
                <a:srgbClr val="17375E"/>
              </a:solidFill>
              <a:latin typeface="微软雅黑" charset="-122"/>
              <a:ea typeface="微软雅黑" charset="-122"/>
            </a:endParaRPr>
          </a:p>
          <a:p>
            <a:pPr>
              <a:spcBef>
                <a:spcPct val="0"/>
              </a:spcBef>
              <a:buClrTx/>
              <a:buFont typeface="Wingdings" charset="2"/>
              <a:buChar char="l"/>
            </a:pPr>
            <a:r>
              <a:rPr lang="zh-CN" altLang="en-US" sz="1600" b="0">
                <a:solidFill>
                  <a:srgbClr val="17375E"/>
                </a:solidFill>
                <a:latin typeface="微软雅黑" charset="-122"/>
                <a:ea typeface="微软雅黑" charset="-122"/>
              </a:rPr>
              <a:t>智能合约的优势包括：降低签订合约、执行和监管方面的成本。</a:t>
            </a:r>
            <a:endParaRPr lang="en-US" altLang="zh-CN" sz="1600" b="0">
              <a:solidFill>
                <a:srgbClr val="17375E"/>
              </a:solidFill>
              <a:latin typeface="微软雅黑" charset="-122"/>
              <a:ea typeface="微软雅黑" charset="-122"/>
            </a:endParaRPr>
          </a:p>
        </p:txBody>
      </p:sp>
      <p:sp>
        <p:nvSpPr>
          <p:cNvPr id="14" name="文本框 4"/>
          <p:cNvSpPr txBox="1">
            <a:spLocks noChangeArrowheads="1"/>
          </p:cNvSpPr>
          <p:nvPr/>
        </p:nvSpPr>
        <p:spPr bwMode="auto">
          <a:xfrm>
            <a:off x="2676798" y="3560763"/>
            <a:ext cx="6659562" cy="3230562"/>
          </a:xfrm>
          <a:prstGeom prst="rect">
            <a:avLst/>
          </a:prstGeom>
          <a:solidFill>
            <a:schemeClr val="bg1"/>
          </a:solidFill>
          <a:ln w="9525">
            <a:solidFill>
              <a:srgbClr val="000000"/>
            </a:solidFill>
            <a:miter lim="800000"/>
            <a:headEnd/>
            <a:tailEnd/>
          </a:ln>
        </p:spPr>
        <p:txBody>
          <a:bodyPr>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en-US" altLang="zh-CN" sz="1200" b="0">
                <a:solidFill>
                  <a:srgbClr val="000000"/>
                </a:solidFill>
                <a:latin typeface="微软雅黑" charset="-122"/>
                <a:ea typeface="微软雅黑" charset="-122"/>
              </a:rPr>
              <a:t>var greeterSource = </a:t>
            </a:r>
            <a:r>
              <a:rPr lang="en-US" altLang="zh-CN" sz="1200" b="0">
                <a:solidFill>
                  <a:srgbClr val="BB3B38"/>
                </a:solidFill>
                <a:latin typeface="微软雅黑" charset="-122"/>
                <a:ea typeface="微软雅黑" charset="-122"/>
              </a:rPr>
              <a:t>'contract mortal { address owner; function mortal() { owner = msg.sender; }’</a:t>
            </a:r>
            <a:endParaRPr lang="en-US" altLang="zh-CN" sz="1200" b="0">
              <a:solidFill>
                <a:srgbClr val="000000"/>
              </a:solidFill>
              <a:latin typeface="微软雅黑" charset="-122"/>
              <a:ea typeface="微软雅黑" charset="-122"/>
            </a:endParaRPr>
          </a:p>
          <a:p>
            <a:pPr>
              <a:spcBef>
                <a:spcPct val="0"/>
              </a:spcBef>
              <a:buClrTx/>
              <a:buFontTx/>
              <a:buNone/>
            </a:pPr>
            <a:r>
              <a:rPr lang="en-US" altLang="zh-CN" sz="1200" b="0">
                <a:solidFill>
                  <a:srgbClr val="000000"/>
                </a:solidFill>
                <a:latin typeface="微软雅黑" charset="-122"/>
                <a:ea typeface="微软雅黑" charset="-122"/>
              </a:rPr>
              <a:t>var greeterCompiled = web3.eth.compile.solidity(greeterSource)</a:t>
            </a:r>
          </a:p>
          <a:p>
            <a:pPr>
              <a:spcBef>
                <a:spcPct val="0"/>
              </a:spcBef>
              <a:buClrTx/>
              <a:buFontTx/>
              <a:buNone/>
            </a:pPr>
            <a:r>
              <a:rPr lang="en-US" altLang="zh-CN" sz="1200" b="0">
                <a:solidFill>
                  <a:srgbClr val="000000"/>
                </a:solidFill>
                <a:latin typeface="微软雅黑" charset="-122"/>
                <a:ea typeface="微软雅黑" charset="-122"/>
              </a:rPr>
              <a:t>var _greeting = </a:t>
            </a:r>
            <a:r>
              <a:rPr lang="en-US" altLang="zh-CN" sz="1200" b="0">
                <a:solidFill>
                  <a:srgbClr val="BB3B38"/>
                </a:solidFill>
                <a:latin typeface="微软雅黑" charset="-122"/>
                <a:ea typeface="微软雅黑" charset="-122"/>
              </a:rPr>
              <a:t>"Hello World!"</a:t>
            </a:r>
          </a:p>
          <a:p>
            <a:pPr>
              <a:spcBef>
                <a:spcPct val="0"/>
              </a:spcBef>
              <a:buClrTx/>
              <a:buFontTx/>
              <a:buNone/>
            </a:pPr>
            <a:r>
              <a:rPr lang="en-US" altLang="zh-CN" sz="1200" b="0">
                <a:solidFill>
                  <a:srgbClr val="000000"/>
                </a:solidFill>
                <a:latin typeface="微软雅黑" charset="-122"/>
                <a:ea typeface="微软雅黑" charset="-122"/>
              </a:rPr>
              <a:t>var greeterContract = web3.eth.contract(greeterCompiled.greeter.info.abiDefinition);</a:t>
            </a:r>
          </a:p>
          <a:p>
            <a:pPr>
              <a:spcBef>
                <a:spcPct val="0"/>
              </a:spcBef>
              <a:buClrTx/>
              <a:buFontTx/>
              <a:buNone/>
            </a:pPr>
            <a:r>
              <a:rPr lang="en-US" altLang="zh-CN" sz="1200" b="0">
                <a:solidFill>
                  <a:srgbClr val="000000"/>
                </a:solidFill>
                <a:latin typeface="微软雅黑" charset="-122"/>
                <a:ea typeface="微软雅黑" charset="-122"/>
              </a:rPr>
              <a:t>var greeter = greeterContract.new(_greeting,{from:web3.eth.accounts[0], data: greeterCompiled.greeter.code, gas: 300000}, function(e, contract){</a:t>
            </a:r>
          </a:p>
          <a:p>
            <a:pPr>
              <a:spcBef>
                <a:spcPct val="0"/>
              </a:spcBef>
              <a:buClrTx/>
              <a:buFontTx/>
              <a:buNone/>
            </a:pPr>
            <a:r>
              <a:rPr lang="en-US" altLang="zh-CN" sz="1200" b="0">
                <a:solidFill>
                  <a:srgbClr val="000000"/>
                </a:solidFill>
                <a:latin typeface="微软雅黑" charset="-122"/>
                <a:ea typeface="微软雅黑" charset="-122"/>
              </a:rPr>
              <a:t>    if(!e) {</a:t>
            </a:r>
          </a:p>
          <a:p>
            <a:pPr>
              <a:spcBef>
                <a:spcPct val="0"/>
              </a:spcBef>
              <a:buClrTx/>
              <a:buFontTx/>
              <a:buNone/>
            </a:pPr>
            <a:r>
              <a:rPr lang="en-US" altLang="zh-CN" sz="1200" b="0">
                <a:solidFill>
                  <a:srgbClr val="000000"/>
                </a:solidFill>
                <a:latin typeface="微软雅黑" charset="-122"/>
                <a:ea typeface="微软雅黑" charset="-122"/>
              </a:rPr>
              <a:t>      if(!contract.address) {</a:t>
            </a:r>
          </a:p>
          <a:p>
            <a:pPr>
              <a:spcBef>
                <a:spcPct val="0"/>
              </a:spcBef>
              <a:buClrTx/>
              <a:buFontTx/>
              <a:buNone/>
            </a:pPr>
            <a:r>
              <a:rPr lang="en-US" altLang="zh-CN" sz="1200" b="0">
                <a:solidFill>
                  <a:srgbClr val="000000"/>
                </a:solidFill>
                <a:latin typeface="微软雅黑" charset="-122"/>
                <a:ea typeface="微软雅黑" charset="-122"/>
              </a:rPr>
              <a:t>        console.log(</a:t>
            </a:r>
            <a:r>
              <a:rPr lang="en-US" altLang="zh-CN" sz="1200" b="0">
                <a:solidFill>
                  <a:srgbClr val="BB3B38"/>
                </a:solidFill>
                <a:latin typeface="微软雅黑" charset="-122"/>
                <a:ea typeface="微软雅黑" charset="-122"/>
              </a:rPr>
              <a:t>"Contract transaction send: TransactionHash: " </a:t>
            </a:r>
            <a:r>
              <a:rPr lang="en-US" altLang="zh-CN" sz="1200" b="0">
                <a:solidFill>
                  <a:srgbClr val="000000"/>
                </a:solidFill>
                <a:latin typeface="微软雅黑" charset="-122"/>
                <a:ea typeface="微软雅黑" charset="-122"/>
              </a:rPr>
              <a:t>+ contract.transactionHash + </a:t>
            </a:r>
            <a:r>
              <a:rPr lang="en-US" altLang="zh-CN" sz="1200" b="0">
                <a:solidFill>
                  <a:srgbClr val="BB3B38"/>
                </a:solidFill>
                <a:latin typeface="微软雅黑" charset="-122"/>
                <a:ea typeface="微软雅黑" charset="-122"/>
              </a:rPr>
              <a:t>" waiting to be mined..."</a:t>
            </a:r>
            <a:r>
              <a:rPr lang="en-US" altLang="zh-CN" sz="1200" b="0">
                <a:solidFill>
                  <a:srgbClr val="000000"/>
                </a:solidFill>
                <a:latin typeface="微软雅黑" charset="-122"/>
                <a:ea typeface="微软雅黑" charset="-122"/>
              </a:rPr>
              <a:t>);</a:t>
            </a:r>
          </a:p>
          <a:p>
            <a:pPr>
              <a:spcBef>
                <a:spcPct val="0"/>
              </a:spcBef>
              <a:buClrTx/>
              <a:buFontTx/>
              <a:buNone/>
            </a:pPr>
            <a:r>
              <a:rPr lang="en-US" altLang="zh-CN" sz="1200" b="0">
                <a:solidFill>
                  <a:srgbClr val="000000"/>
                </a:solidFill>
                <a:latin typeface="微软雅黑" charset="-122"/>
                <a:ea typeface="微软雅黑" charset="-122"/>
              </a:rPr>
              <a:t>      } else {</a:t>
            </a:r>
          </a:p>
          <a:p>
            <a:pPr>
              <a:spcBef>
                <a:spcPct val="0"/>
              </a:spcBef>
              <a:buClrTx/>
              <a:buFontTx/>
              <a:buNone/>
            </a:pPr>
            <a:r>
              <a:rPr lang="en-US" altLang="zh-CN" sz="1200" b="0">
                <a:solidFill>
                  <a:srgbClr val="000000"/>
                </a:solidFill>
                <a:latin typeface="微软雅黑" charset="-122"/>
                <a:ea typeface="微软雅黑" charset="-122"/>
              </a:rPr>
              <a:t>        console.log( </a:t>
            </a:r>
            <a:r>
              <a:rPr lang="en-US" altLang="zh-CN" sz="1200" b="0">
                <a:solidFill>
                  <a:srgbClr val="BB3B38"/>
                </a:solidFill>
                <a:latin typeface="微软雅黑" charset="-122"/>
                <a:ea typeface="微软雅黑" charset="-122"/>
              </a:rPr>
              <a:t>"Contract mined! Address: " </a:t>
            </a:r>
            <a:r>
              <a:rPr lang="en-US" altLang="zh-CN" sz="1200" b="0">
                <a:solidFill>
                  <a:srgbClr val="000000"/>
                </a:solidFill>
                <a:latin typeface="微软雅黑" charset="-122"/>
                <a:ea typeface="微软雅黑" charset="-122"/>
              </a:rPr>
              <a:t>+ contract.address);</a:t>
            </a:r>
          </a:p>
          <a:p>
            <a:pPr>
              <a:spcBef>
                <a:spcPct val="0"/>
              </a:spcBef>
              <a:buClrTx/>
              <a:buFontTx/>
              <a:buNone/>
            </a:pPr>
            <a:r>
              <a:rPr lang="en-US" altLang="zh-CN" sz="1200" b="0">
                <a:solidFill>
                  <a:srgbClr val="000000"/>
                </a:solidFill>
                <a:latin typeface="微软雅黑" charset="-122"/>
                <a:ea typeface="微软雅黑" charset="-122"/>
              </a:rPr>
              <a:t>        console.log(contract);</a:t>
            </a:r>
          </a:p>
          <a:p>
            <a:pPr>
              <a:spcBef>
                <a:spcPct val="0"/>
              </a:spcBef>
              <a:buClrTx/>
              <a:buFontTx/>
              <a:buNone/>
            </a:pPr>
            <a:r>
              <a:rPr lang="en-US" altLang="zh-CN" sz="1200" b="0">
                <a:solidFill>
                  <a:srgbClr val="000000"/>
                </a:solidFill>
                <a:latin typeface="微软雅黑" charset="-122"/>
                <a:ea typeface="微软雅黑" charset="-122"/>
              </a:rPr>
              <a:t>      }</a:t>
            </a:r>
          </a:p>
          <a:p>
            <a:pPr>
              <a:spcBef>
                <a:spcPct val="0"/>
              </a:spcBef>
              <a:buClrTx/>
              <a:buFontTx/>
              <a:buNone/>
            </a:pPr>
            <a:r>
              <a:rPr lang="en-US" altLang="zh-CN" sz="1200" b="0">
                <a:solidFill>
                  <a:srgbClr val="000000"/>
                </a:solidFill>
                <a:latin typeface="微软雅黑" charset="-122"/>
                <a:ea typeface="微软雅黑" charset="-122"/>
              </a:rPr>
              <a:t>    }</a:t>
            </a:r>
          </a:p>
          <a:p>
            <a:pPr>
              <a:spcBef>
                <a:spcPct val="0"/>
              </a:spcBef>
              <a:buClrTx/>
              <a:buFontTx/>
              <a:buNone/>
            </a:pPr>
            <a:r>
              <a:rPr lang="en-US" altLang="zh-CN" sz="1200" b="0">
                <a:solidFill>
                  <a:srgbClr val="000000"/>
                </a:solidFill>
                <a:latin typeface="微软雅黑" charset="-122"/>
                <a:ea typeface="微软雅黑" charset="-122"/>
              </a:rPr>
              <a:t>})</a:t>
            </a:r>
            <a:endParaRPr lang="zh-CN" altLang="en-US" sz="1200" b="0">
              <a:solidFill>
                <a:srgbClr val="000000"/>
              </a:solidFill>
              <a:latin typeface="微软雅黑" charset="-122"/>
              <a:ea typeface="微软雅黑" charset="-122"/>
            </a:endParaRPr>
          </a:p>
        </p:txBody>
      </p:sp>
      <p:sp>
        <p:nvSpPr>
          <p:cNvPr id="15" name="文本框 3"/>
          <p:cNvSpPr txBox="1">
            <a:spLocks noChangeArrowheads="1"/>
          </p:cNvSpPr>
          <p:nvPr/>
        </p:nvSpPr>
        <p:spPr bwMode="auto">
          <a:xfrm>
            <a:off x="4432573" y="3232150"/>
            <a:ext cx="1570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sz="1800" b="0">
                <a:solidFill>
                  <a:srgbClr val="17375E"/>
                </a:solidFill>
                <a:latin typeface="Arial" charset="0"/>
                <a:ea typeface="宋体" charset="-122"/>
              </a:rPr>
              <a:t>智能合约代码</a:t>
            </a:r>
          </a:p>
          <a:p>
            <a:pPr>
              <a:spcBef>
                <a:spcPct val="0"/>
              </a:spcBef>
              <a:buClrTx/>
              <a:buFontTx/>
              <a:buNone/>
            </a:pPr>
            <a:endParaRPr lang="zh-CN" altLang="en-US" sz="1800" b="0">
              <a:solidFill>
                <a:schemeClr val="tx1"/>
              </a:solidFill>
              <a:latin typeface="Arial" charset="0"/>
              <a:ea typeface="宋体" charset="-122"/>
            </a:endParaRPr>
          </a:p>
        </p:txBody>
      </p:sp>
    </p:spTree>
    <p:extLst>
      <p:ext uri="{BB962C8B-B14F-4D97-AF65-F5344CB8AC3E}">
        <p14:creationId xmlns:p14="http://schemas.microsoft.com/office/powerpoint/2010/main" val="1532614428"/>
      </p:ext>
    </p:extLst>
  </p:cSld>
  <p:clrMapOvr>
    <a:masterClrMapping/>
  </p:clrMapOvr>
  <p:transition spd="slow" advClick="0" advTm="0">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区块链技术</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体系架构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24607" y="2060575"/>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数据层</a:t>
            </a:r>
          </a:p>
        </p:txBody>
      </p:sp>
      <p:sp>
        <p:nvSpPr>
          <p:cNvPr id="6" name="矩形 5"/>
          <p:cNvSpPr/>
          <p:nvPr/>
        </p:nvSpPr>
        <p:spPr>
          <a:xfrm>
            <a:off x="1224607" y="2676525"/>
            <a:ext cx="1150938" cy="576263"/>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网络层</a:t>
            </a:r>
          </a:p>
        </p:txBody>
      </p:sp>
      <p:sp>
        <p:nvSpPr>
          <p:cNvPr id="7" name="矩形 6"/>
          <p:cNvSpPr/>
          <p:nvPr/>
        </p:nvSpPr>
        <p:spPr>
          <a:xfrm>
            <a:off x="1224607" y="3290888"/>
            <a:ext cx="1150938" cy="574675"/>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共识层</a:t>
            </a:r>
          </a:p>
        </p:txBody>
      </p:sp>
      <p:sp>
        <p:nvSpPr>
          <p:cNvPr id="9" name="矩形 8"/>
          <p:cNvSpPr/>
          <p:nvPr/>
        </p:nvSpPr>
        <p:spPr>
          <a:xfrm>
            <a:off x="1224607" y="3903663"/>
            <a:ext cx="1150938" cy="576262"/>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激励层</a:t>
            </a:r>
          </a:p>
        </p:txBody>
      </p:sp>
      <p:sp>
        <p:nvSpPr>
          <p:cNvPr id="10" name="矩形 9"/>
          <p:cNvSpPr/>
          <p:nvPr/>
        </p:nvSpPr>
        <p:spPr>
          <a:xfrm>
            <a:off x="1224607" y="4516438"/>
            <a:ext cx="1150938" cy="576262"/>
          </a:xfrm>
          <a:prstGeom prst="rect">
            <a:avLst/>
          </a:prstGeom>
          <a:solidFill>
            <a:srgbClr val="B7DEE8"/>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合约层</a:t>
            </a:r>
          </a:p>
        </p:txBody>
      </p:sp>
      <p:sp>
        <p:nvSpPr>
          <p:cNvPr id="11" name="矩形 10"/>
          <p:cNvSpPr/>
          <p:nvPr/>
        </p:nvSpPr>
        <p:spPr>
          <a:xfrm>
            <a:off x="1224607" y="5129213"/>
            <a:ext cx="1150938" cy="57626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a:solidFill>
                  <a:schemeClr val="tx1"/>
                </a:solidFill>
                <a:latin typeface="微软雅黑" charset="-122"/>
                <a:ea typeface="微软雅黑" charset="-122"/>
              </a:rPr>
              <a:t>应用层</a:t>
            </a:r>
          </a:p>
        </p:txBody>
      </p:sp>
      <p:pic>
        <p:nvPicPr>
          <p:cNvPr id="1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16882" y="1968500"/>
            <a:ext cx="706755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4"/>
          <p:cNvSpPr>
            <a:spLocks noChangeArrowheads="1"/>
          </p:cNvSpPr>
          <p:nvPr/>
        </p:nvSpPr>
        <p:spPr bwMode="auto">
          <a:xfrm>
            <a:off x="4921895" y="1244600"/>
            <a:ext cx="3057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b="0">
                <a:solidFill>
                  <a:schemeClr val="tx1"/>
                </a:solidFill>
                <a:latin typeface="微软雅黑" charset="-122"/>
                <a:ea typeface="微软雅黑" charset="-122"/>
              </a:rPr>
              <a:t>区块链的应用场景</a:t>
            </a:r>
          </a:p>
        </p:txBody>
      </p:sp>
    </p:spTree>
    <p:extLst>
      <p:ext uri="{BB962C8B-B14F-4D97-AF65-F5344CB8AC3E}">
        <p14:creationId xmlns:p14="http://schemas.microsoft.com/office/powerpoint/2010/main" val="2008807555"/>
      </p:ext>
    </p:extLst>
  </p:cSld>
  <p:clrMapOvr>
    <a:masterClrMapping/>
  </p:clrMapOvr>
  <p:transition spd="slow" advClick="0" advTm="0">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74814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区块链应用</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供应链金融</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32" name="矩形 31"/>
          <p:cNvSpPr/>
          <p:nvPr/>
        </p:nvSpPr>
        <p:spPr>
          <a:xfrm>
            <a:off x="14975854" y="5949280"/>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1568608" y="592715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84784"/>
            <a:ext cx="11846188" cy="4032448"/>
          </a:xfrm>
          <a:prstGeom prst="rect">
            <a:avLst/>
          </a:prstGeom>
        </p:spPr>
      </p:pic>
    </p:spTree>
    <p:extLst>
      <p:ext uri="{BB962C8B-B14F-4D97-AF65-F5344CB8AC3E}">
        <p14:creationId xmlns:p14="http://schemas.microsoft.com/office/powerpoint/2010/main" val="240547862"/>
      </p:ext>
    </p:extLst>
  </p:cSld>
  <p:clrMapOvr>
    <a:masterClrMapping/>
  </p:clrMapOvr>
  <p:transition spd="slow" advClick="0" advTm="0">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74814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区块链应用</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供应链金融</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32" name="矩形 31"/>
          <p:cNvSpPr/>
          <p:nvPr/>
        </p:nvSpPr>
        <p:spPr>
          <a:xfrm>
            <a:off x="14975854" y="5949280"/>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1640616" y="5951066"/>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360" y="1484784"/>
            <a:ext cx="10922557" cy="4213571"/>
          </a:xfrm>
          <a:prstGeom prst="rect">
            <a:avLst/>
          </a:prstGeom>
        </p:spPr>
      </p:pic>
    </p:spTree>
    <p:extLst>
      <p:ext uri="{BB962C8B-B14F-4D97-AF65-F5344CB8AC3E}">
        <p14:creationId xmlns:p14="http://schemas.microsoft.com/office/powerpoint/2010/main" val="1524815587"/>
      </p:ext>
    </p:extLst>
  </p:cSld>
  <p:clrMapOvr>
    <a:masterClrMapping/>
  </p:clrMapOvr>
  <p:transition spd="slow" advClick="0" advTm="0">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3" y="148000"/>
            <a:ext cx="1891865"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区块链概念</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pic>
        <p:nvPicPr>
          <p:cNvPr id="17" name="图片 16">
            <a:extLst>
              <a:ext uri="{FF2B5EF4-FFF2-40B4-BE49-F238E27FC236}">
                <a16:creationId xmlns:a16="http://schemas.microsoft.com/office/drawing/2014/main" id="{92183C47-342E-4FF1-881E-6C901B6E3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645200" y="2959200"/>
            <a:ext cx="5544616" cy="1584176"/>
          </a:xfrm>
          <a:prstGeom prst="rect">
            <a:avLst/>
          </a:prstGeom>
        </p:spPr>
      </p:pic>
      <p:grpSp>
        <p:nvGrpSpPr>
          <p:cNvPr id="33" name="组合 6"/>
          <p:cNvGrpSpPr/>
          <p:nvPr/>
        </p:nvGrpSpPr>
        <p:grpSpPr>
          <a:xfrm>
            <a:off x="2566800" y="1123200"/>
            <a:ext cx="8640960" cy="1153654"/>
            <a:chOff x="4137025" y="2248570"/>
            <a:chExt cx="7430789" cy="1153654"/>
          </a:xfrm>
        </p:grpSpPr>
        <p:sp>
          <p:nvSpPr>
            <p:cNvPr id="34" name="Rectangle 9"/>
            <p:cNvSpPr/>
            <p:nvPr/>
          </p:nvSpPr>
          <p:spPr>
            <a:xfrm>
              <a:off x="4137025" y="2303463"/>
              <a:ext cx="83491" cy="1025227"/>
            </a:xfrm>
            <a:prstGeom prst="rect">
              <a:avLst/>
            </a:prstGeom>
            <a:gradFill>
              <a:gsLst>
                <a:gs pos="0">
                  <a:srgbClr val="0070C0"/>
                </a:gs>
                <a:gs pos="100000">
                  <a:srgbClr val="00B0F0"/>
                </a:gs>
              </a:gsLst>
              <a:lin ang="5400000" scaled="0"/>
            </a:gradFill>
            <a:ln w="25400" cap="flat" cmpd="sng" algn="ctr">
              <a:noFill/>
              <a:prstDash val="solid"/>
            </a:ln>
            <a:effectLst>
              <a:outerShdw blurRad="254000" dist="63500" dir="5400000" algn="ctr" rotWithShape="0">
                <a:srgbClr val="000000">
                  <a:alpha val="43137"/>
                </a:srgbClr>
              </a:outerShdw>
            </a:effectLst>
          </p:spPr>
          <p:txBody>
            <a:bodyPr anchor="ctr"/>
            <a:lstStyle/>
            <a:p>
              <a:pPr algn="ctr" defTabSz="1217615">
                <a:defRPr/>
              </a:pPr>
              <a:endParaRPr lang="en-US" sz="3190" kern="0">
                <a:solidFill>
                  <a:prstClr val="white"/>
                </a:solidFill>
                <a:latin typeface="Roboto"/>
              </a:endParaRPr>
            </a:p>
          </p:txBody>
        </p:sp>
        <p:sp>
          <p:nvSpPr>
            <p:cNvPr id="37" name="TextBox 20"/>
            <p:cNvSpPr txBox="1"/>
            <p:nvPr/>
          </p:nvSpPr>
          <p:spPr>
            <a:xfrm>
              <a:off x="4238625" y="2248570"/>
              <a:ext cx="4139593" cy="461665"/>
            </a:xfrm>
            <a:prstGeom prst="rect">
              <a:avLst/>
            </a:prstGeom>
            <a:noFill/>
          </p:spPr>
          <p:txBody>
            <a:bodyPr wrap="none">
              <a:spAutoFit/>
            </a:bodyPr>
            <a:lstStyle/>
            <a:p>
              <a:pPr defTabSz="1217615">
                <a:defRPr/>
              </a:pPr>
              <a:r>
                <a:rPr lang="zh-CN" altLang="en-US" sz="2400" dirty="0">
                  <a:solidFill>
                    <a:srgbClr val="00B0F0"/>
                  </a:solidFill>
                  <a:latin typeface="微软雅黑" panose="020B0503020204020204" pitchFamily="34" charset="-122"/>
                  <a:ea typeface="微软雅黑" panose="020B0503020204020204" pitchFamily="34" charset="-122"/>
                </a:rPr>
                <a:t>区块链是构建价值互联网</a:t>
              </a:r>
              <a:endParaRPr lang="en-US" altLang="zh-CN" sz="2400" dirty="0">
                <a:solidFill>
                  <a:srgbClr val="00B0F0"/>
                </a:solidFill>
                <a:latin typeface="微软雅黑" panose="020B0503020204020204" pitchFamily="34" charset="-122"/>
                <a:ea typeface="微软雅黑" panose="020B0503020204020204" pitchFamily="34" charset="-122"/>
              </a:endParaRPr>
            </a:p>
          </p:txBody>
        </p:sp>
        <p:sp>
          <p:nvSpPr>
            <p:cNvPr id="38" name="矩形 8"/>
            <p:cNvSpPr>
              <a:spLocks noChangeArrowheads="1"/>
            </p:cNvSpPr>
            <p:nvPr/>
          </p:nvSpPr>
          <p:spPr bwMode="auto">
            <a:xfrm>
              <a:off x="4340225" y="2663560"/>
              <a:ext cx="72275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zh-CN" sz="2000" dirty="0">
                  <a:solidFill>
                    <a:schemeClr val="tx1">
                      <a:lumMod val="50000"/>
                      <a:lumOff val="50000"/>
                    </a:schemeClr>
                  </a:solidFill>
                  <a:latin typeface="微软雅黑" panose="020B0503020204020204" pitchFamily="34" charset="-122"/>
                  <a:ea typeface="微软雅黑" panose="020B0503020204020204" pitchFamily="34" charset="-122"/>
                </a:rPr>
                <a:t>价值传递与信息传递的根本区别在于，价值从</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A</a:t>
              </a:r>
              <a:r>
                <a:rPr lang="zh-CN" altLang="zh-CN" sz="2000" dirty="0">
                  <a:solidFill>
                    <a:schemeClr val="tx1">
                      <a:lumMod val="50000"/>
                      <a:lumOff val="50000"/>
                    </a:schemeClr>
                  </a:solidFill>
                  <a:latin typeface="微软雅黑" panose="020B0503020204020204" pitchFamily="34" charset="-122"/>
                  <a:ea typeface="微软雅黑" panose="020B0503020204020204" pitchFamily="34" charset="-122"/>
                </a:rPr>
                <a:t>转移到</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B</a:t>
              </a:r>
              <a:r>
                <a:rPr lang="zh-CN" altLang="zh-CN" sz="2000" dirty="0">
                  <a:solidFill>
                    <a:schemeClr val="tx1">
                      <a:lumMod val="50000"/>
                      <a:lumOff val="50000"/>
                    </a:schemeClr>
                  </a:solidFill>
                  <a:latin typeface="微软雅黑" panose="020B0503020204020204" pitchFamily="34" charset="-122"/>
                  <a:ea typeface="微软雅黑" panose="020B0503020204020204" pitchFamily="34" charset="-122"/>
                </a:rPr>
                <a:t>后，</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B</a:t>
              </a:r>
              <a:r>
                <a:rPr lang="zh-CN" altLang="zh-CN" sz="2000" dirty="0">
                  <a:solidFill>
                    <a:schemeClr val="tx1">
                      <a:lumMod val="50000"/>
                      <a:lumOff val="50000"/>
                    </a:schemeClr>
                  </a:solidFill>
                  <a:latin typeface="微软雅黑" panose="020B0503020204020204" pitchFamily="34" charset="-122"/>
                  <a:ea typeface="微软雅黑" panose="020B0503020204020204" pitchFamily="34" charset="-122"/>
                </a:rPr>
                <a:t>增加了转移的价值的同时，</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A</a:t>
              </a:r>
              <a:r>
                <a:rPr lang="zh-CN" altLang="zh-CN" sz="2000" dirty="0">
                  <a:solidFill>
                    <a:schemeClr val="tx1">
                      <a:lumMod val="50000"/>
                      <a:lumOff val="50000"/>
                    </a:schemeClr>
                  </a:solidFill>
                  <a:latin typeface="微软雅黑" panose="020B0503020204020204" pitchFamily="34" charset="-122"/>
                  <a:ea typeface="微软雅黑" panose="020B0503020204020204" pitchFamily="34" charset="-122"/>
                </a:rPr>
                <a:t>必须减少相应的价值。 </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47" name="矩形 46"/>
          <p:cNvSpPr/>
          <p:nvPr/>
        </p:nvSpPr>
        <p:spPr>
          <a:xfrm>
            <a:off x="11498400" y="5661248"/>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a:stretch>
            <a:fillRect/>
          </a:stretch>
        </p:blipFill>
        <p:spPr>
          <a:xfrm>
            <a:off x="3791744" y="2564904"/>
            <a:ext cx="6192688" cy="3483387"/>
          </a:xfrm>
          <a:prstGeom prst="rect">
            <a:avLst/>
          </a:prstGeom>
        </p:spPr>
      </p:pic>
    </p:spTree>
    <p:extLst>
      <p:ext uri="{BB962C8B-B14F-4D97-AF65-F5344CB8AC3E}">
        <p14:creationId xmlns:p14="http://schemas.microsoft.com/office/powerpoint/2010/main" val="1640209575"/>
      </p:ext>
    </p:extLst>
  </p:cSld>
  <p:clrMapOvr>
    <a:masterClrMapping/>
  </p:clrMapOvr>
  <p:transition spd="slow" advClick="0" advTm="0">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区块链应用</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基金投资</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32" name="矩形 31"/>
          <p:cNvSpPr/>
          <p:nvPr/>
        </p:nvSpPr>
        <p:spPr>
          <a:xfrm>
            <a:off x="14975854" y="5949280"/>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1640616" y="5951066"/>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数据 2"/>
          <p:cNvSpPr/>
          <p:nvPr/>
        </p:nvSpPr>
        <p:spPr>
          <a:xfrm>
            <a:off x="2963864" y="2673350"/>
            <a:ext cx="5761037" cy="6477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zh-CN" altLang="en-US" sz="2800">
                <a:solidFill>
                  <a:srgbClr val="FFFFFF"/>
                </a:solidFill>
                <a:latin typeface="微软雅黑" charset="-122"/>
                <a:ea typeface="微软雅黑" charset="-122"/>
              </a:rPr>
              <a:t>区块链</a:t>
            </a:r>
          </a:p>
        </p:txBody>
      </p:sp>
      <p:sp>
        <p:nvSpPr>
          <p:cNvPr id="9" name="矩形 8"/>
          <p:cNvSpPr/>
          <p:nvPr/>
        </p:nvSpPr>
        <p:spPr>
          <a:xfrm>
            <a:off x="4403726" y="4257676"/>
            <a:ext cx="2771775" cy="574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b="0">
                <a:solidFill>
                  <a:srgbClr val="FFFFFF"/>
                </a:solidFill>
                <a:latin typeface="微软雅黑" charset="-122"/>
                <a:ea typeface="微软雅黑" charset="-122"/>
              </a:rPr>
              <a:t>智能合约</a:t>
            </a:r>
          </a:p>
        </p:txBody>
      </p:sp>
      <p:sp>
        <p:nvSpPr>
          <p:cNvPr id="10" name="圆角矩形 9"/>
          <p:cNvSpPr/>
          <p:nvPr/>
        </p:nvSpPr>
        <p:spPr>
          <a:xfrm>
            <a:off x="1811339" y="4257676"/>
            <a:ext cx="1260475" cy="5746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b="0">
                <a:solidFill>
                  <a:srgbClr val="FFFFFF"/>
                </a:solidFill>
                <a:latin typeface="微软雅黑" charset="-122"/>
                <a:ea typeface="微软雅黑" charset="-122"/>
              </a:rPr>
              <a:t>投资者</a:t>
            </a:r>
          </a:p>
        </p:txBody>
      </p:sp>
      <p:sp>
        <p:nvSpPr>
          <p:cNvPr id="11" name="圆角矩形 10"/>
          <p:cNvSpPr/>
          <p:nvPr/>
        </p:nvSpPr>
        <p:spPr>
          <a:xfrm>
            <a:off x="8940800" y="4257676"/>
            <a:ext cx="1258888" cy="5746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b="0">
                <a:solidFill>
                  <a:srgbClr val="FFFFFF"/>
                </a:solidFill>
                <a:latin typeface="微软雅黑" charset="-122"/>
                <a:ea typeface="微软雅黑" charset="-122"/>
              </a:rPr>
              <a:t>投资代理</a:t>
            </a:r>
          </a:p>
        </p:txBody>
      </p:sp>
      <p:sp>
        <p:nvSpPr>
          <p:cNvPr id="12" name="圆角矩形 11"/>
          <p:cNvSpPr/>
          <p:nvPr/>
        </p:nvSpPr>
        <p:spPr>
          <a:xfrm>
            <a:off x="4116389" y="5786438"/>
            <a:ext cx="1258887" cy="5762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b="0">
                <a:solidFill>
                  <a:srgbClr val="FFFFFF"/>
                </a:solidFill>
                <a:latin typeface="微软雅黑" charset="-122"/>
                <a:ea typeface="微软雅黑" charset="-122"/>
              </a:rPr>
              <a:t>经理</a:t>
            </a:r>
          </a:p>
        </p:txBody>
      </p:sp>
      <p:sp>
        <p:nvSpPr>
          <p:cNvPr id="13" name="圆角矩形 12"/>
          <p:cNvSpPr/>
          <p:nvPr/>
        </p:nvSpPr>
        <p:spPr>
          <a:xfrm>
            <a:off x="5988051" y="5786438"/>
            <a:ext cx="1260475" cy="5762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ClrTx/>
              <a:buFontTx/>
              <a:buNone/>
            </a:pPr>
            <a:r>
              <a:rPr lang="zh-CN" altLang="en-US" sz="1800" b="0">
                <a:solidFill>
                  <a:srgbClr val="FFFFFF"/>
                </a:solidFill>
                <a:latin typeface="微软雅黑" charset="-122"/>
                <a:ea typeface="微软雅黑" charset="-122"/>
              </a:rPr>
              <a:t>监管方</a:t>
            </a:r>
          </a:p>
        </p:txBody>
      </p:sp>
      <p:cxnSp>
        <p:nvCxnSpPr>
          <p:cNvPr id="14" name="直接箭头连接符 9"/>
          <p:cNvCxnSpPr/>
          <p:nvPr/>
        </p:nvCxnSpPr>
        <p:spPr>
          <a:xfrm flipV="1">
            <a:off x="5051425" y="3321051"/>
            <a:ext cx="0" cy="936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3"/>
          <p:cNvCxnSpPr/>
          <p:nvPr/>
        </p:nvCxnSpPr>
        <p:spPr>
          <a:xfrm>
            <a:off x="3071813" y="4400550"/>
            <a:ext cx="13319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7"/>
          <p:cNvCxnSpPr/>
          <p:nvPr/>
        </p:nvCxnSpPr>
        <p:spPr>
          <a:xfrm flipH="1">
            <a:off x="3071813" y="4724400"/>
            <a:ext cx="13319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9"/>
          <p:cNvCxnSpPr/>
          <p:nvPr/>
        </p:nvCxnSpPr>
        <p:spPr>
          <a:xfrm>
            <a:off x="7175500" y="4400550"/>
            <a:ext cx="1765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21"/>
          <p:cNvCxnSpPr/>
          <p:nvPr/>
        </p:nvCxnSpPr>
        <p:spPr>
          <a:xfrm flipH="1">
            <a:off x="7175500" y="4724400"/>
            <a:ext cx="1765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24"/>
          <p:cNvCxnSpPr>
            <a:stCxn id="13" idx="0"/>
          </p:cNvCxnSpPr>
          <p:nvPr/>
        </p:nvCxnSpPr>
        <p:spPr>
          <a:xfrm flipV="1">
            <a:off x="4746625" y="4381500"/>
            <a:ext cx="0" cy="1404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6"/>
          <p:cNvCxnSpPr>
            <a:stCxn id="14" idx="0"/>
          </p:cNvCxnSpPr>
          <p:nvPr/>
        </p:nvCxnSpPr>
        <p:spPr>
          <a:xfrm flipV="1">
            <a:off x="6618288" y="4381500"/>
            <a:ext cx="0" cy="1404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7"/>
          <p:cNvSpPr txBox="1">
            <a:spLocks noChangeArrowheads="1"/>
          </p:cNvSpPr>
          <p:nvPr/>
        </p:nvSpPr>
        <p:spPr bwMode="auto">
          <a:xfrm>
            <a:off x="3322639" y="4075114"/>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sz="1400" b="0">
                <a:solidFill>
                  <a:schemeClr val="tx1"/>
                </a:solidFill>
                <a:latin typeface="微软雅黑" charset="-122"/>
                <a:ea typeface="微软雅黑" charset="-122"/>
              </a:rPr>
              <a:t>购买份额</a:t>
            </a:r>
          </a:p>
        </p:txBody>
      </p:sp>
      <p:sp>
        <p:nvSpPr>
          <p:cNvPr id="23" name="文本框 28"/>
          <p:cNvSpPr txBox="1">
            <a:spLocks noChangeArrowheads="1"/>
          </p:cNvSpPr>
          <p:nvPr/>
        </p:nvSpPr>
        <p:spPr bwMode="auto">
          <a:xfrm>
            <a:off x="3332163" y="4724401"/>
            <a:ext cx="901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sz="1400" b="0">
                <a:solidFill>
                  <a:schemeClr val="tx1"/>
                </a:solidFill>
                <a:latin typeface="微软雅黑" charset="-122"/>
                <a:ea typeface="微软雅黑" charset="-122"/>
              </a:rPr>
              <a:t>获取收益</a:t>
            </a:r>
          </a:p>
        </p:txBody>
      </p:sp>
      <p:sp>
        <p:nvSpPr>
          <p:cNvPr id="24" name="文本框 29"/>
          <p:cNvSpPr txBox="1">
            <a:spLocks noChangeArrowheads="1"/>
          </p:cNvSpPr>
          <p:nvPr/>
        </p:nvSpPr>
        <p:spPr bwMode="auto">
          <a:xfrm>
            <a:off x="3498851" y="5281614"/>
            <a:ext cx="126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sz="1400" b="0">
                <a:solidFill>
                  <a:schemeClr val="tx1"/>
                </a:solidFill>
                <a:latin typeface="微软雅黑" charset="-122"/>
                <a:ea typeface="微软雅黑" charset="-122"/>
              </a:rPr>
              <a:t>调整投资策略</a:t>
            </a:r>
          </a:p>
        </p:txBody>
      </p:sp>
      <p:sp>
        <p:nvSpPr>
          <p:cNvPr id="25" name="文本框 30"/>
          <p:cNvSpPr txBox="1">
            <a:spLocks noChangeArrowheads="1"/>
          </p:cNvSpPr>
          <p:nvPr/>
        </p:nvSpPr>
        <p:spPr bwMode="auto">
          <a:xfrm>
            <a:off x="6640514" y="5281614"/>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sz="1400" b="0">
                <a:solidFill>
                  <a:schemeClr val="tx1"/>
                </a:solidFill>
                <a:latin typeface="微软雅黑" charset="-122"/>
                <a:ea typeface="微软雅黑" charset="-122"/>
              </a:rPr>
              <a:t>监管合约</a:t>
            </a:r>
          </a:p>
        </p:txBody>
      </p:sp>
      <p:sp>
        <p:nvSpPr>
          <p:cNvPr id="26" name="文本框 31"/>
          <p:cNvSpPr txBox="1">
            <a:spLocks noChangeArrowheads="1"/>
          </p:cNvSpPr>
          <p:nvPr/>
        </p:nvSpPr>
        <p:spPr bwMode="auto">
          <a:xfrm>
            <a:off x="7856539" y="4075114"/>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sz="1400" b="0">
                <a:solidFill>
                  <a:schemeClr val="tx1"/>
                </a:solidFill>
                <a:latin typeface="微软雅黑" charset="-122"/>
                <a:ea typeface="微软雅黑" charset="-122"/>
              </a:rPr>
              <a:t>投资</a:t>
            </a:r>
          </a:p>
        </p:txBody>
      </p:sp>
      <p:sp>
        <p:nvSpPr>
          <p:cNvPr id="27" name="文本框 32"/>
          <p:cNvSpPr txBox="1">
            <a:spLocks noChangeArrowheads="1"/>
          </p:cNvSpPr>
          <p:nvPr/>
        </p:nvSpPr>
        <p:spPr bwMode="auto">
          <a:xfrm>
            <a:off x="7856539" y="4724401"/>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sz="1400" b="0">
                <a:solidFill>
                  <a:schemeClr val="tx1"/>
                </a:solidFill>
                <a:latin typeface="微软雅黑" charset="-122"/>
                <a:ea typeface="微软雅黑" charset="-122"/>
              </a:rPr>
              <a:t>分红</a:t>
            </a:r>
          </a:p>
        </p:txBody>
      </p:sp>
      <p:sp>
        <p:nvSpPr>
          <p:cNvPr id="28" name="文本框 33"/>
          <p:cNvSpPr txBox="1">
            <a:spLocks noChangeArrowheads="1"/>
          </p:cNvSpPr>
          <p:nvPr/>
        </p:nvSpPr>
        <p:spPr bwMode="auto">
          <a:xfrm>
            <a:off x="3789363" y="3589339"/>
            <a:ext cx="1262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sz="1400" b="0">
                <a:solidFill>
                  <a:schemeClr val="tx1"/>
                </a:solidFill>
                <a:latin typeface="微软雅黑" charset="-122"/>
                <a:ea typeface="微软雅黑" charset="-122"/>
              </a:rPr>
              <a:t>份额记录上链</a:t>
            </a:r>
          </a:p>
        </p:txBody>
      </p:sp>
      <p:sp>
        <p:nvSpPr>
          <p:cNvPr id="29" name="文本框 34"/>
          <p:cNvSpPr txBox="1">
            <a:spLocks noChangeArrowheads="1"/>
          </p:cNvSpPr>
          <p:nvPr/>
        </p:nvSpPr>
        <p:spPr bwMode="auto">
          <a:xfrm>
            <a:off x="6383338" y="3589339"/>
            <a:ext cx="1262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charset="2"/>
              <a:buChar char="v"/>
              <a:defRPr sz="2800" b="1">
                <a:solidFill>
                  <a:schemeClr val="accent1"/>
                </a:solidFill>
                <a:latin typeface="Verdana" charset="0"/>
              </a:defRPr>
            </a:lvl1pPr>
            <a:lvl2pPr marL="742950" indent="-285750">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ClrTx/>
              <a:buFontTx/>
              <a:buNone/>
            </a:pPr>
            <a:r>
              <a:rPr lang="zh-CN" altLang="en-US" sz="1400" b="0">
                <a:solidFill>
                  <a:schemeClr val="tx1"/>
                </a:solidFill>
                <a:latin typeface="微软雅黑" charset="-122"/>
                <a:ea typeface="微软雅黑" charset="-122"/>
              </a:rPr>
              <a:t>投资记录上链</a:t>
            </a:r>
          </a:p>
        </p:txBody>
      </p:sp>
      <p:cxnSp>
        <p:nvCxnSpPr>
          <p:cNvPr id="30" name="直接箭头连接符 36"/>
          <p:cNvCxnSpPr/>
          <p:nvPr/>
        </p:nvCxnSpPr>
        <p:spPr>
          <a:xfrm flipV="1">
            <a:off x="6383338" y="3321050"/>
            <a:ext cx="0" cy="979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a:spLocks noChangeArrowheads="1"/>
          </p:cNvSpPr>
          <p:nvPr/>
        </p:nvSpPr>
        <p:spPr bwMode="auto">
          <a:xfrm>
            <a:off x="1820863" y="1089026"/>
            <a:ext cx="3937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Font typeface="Wingdings" charset="2"/>
              <a:buChar char="u"/>
            </a:pPr>
            <a:r>
              <a:rPr lang="zh-CN" altLang="en-US" dirty="0">
                <a:latin typeface="微软雅黑" charset="-122"/>
                <a:ea typeface="微软雅黑" charset="-122"/>
              </a:rPr>
              <a:t>利用智能合约，提升投资安全性。</a:t>
            </a:r>
            <a:endParaRPr lang="en-US" altLang="zh-CN" dirty="0">
              <a:latin typeface="微软雅黑" charset="-122"/>
              <a:ea typeface="微软雅黑" charset="-122"/>
            </a:endParaRPr>
          </a:p>
          <a:p>
            <a:pPr lvl="1">
              <a:buFont typeface="Wingdings" charset="2"/>
              <a:buChar char="n"/>
            </a:pPr>
            <a:r>
              <a:rPr lang="zh-CN" altLang="en-US" dirty="0">
                <a:latin typeface="微软雅黑" charset="-122"/>
                <a:ea typeface="微软雅黑" charset="-122"/>
              </a:rPr>
              <a:t>份额上链：份额透明，防抵赖</a:t>
            </a:r>
            <a:endParaRPr lang="en-US" altLang="zh-CN" dirty="0">
              <a:latin typeface="微软雅黑" charset="-122"/>
              <a:ea typeface="微软雅黑" charset="-122"/>
            </a:endParaRPr>
          </a:p>
          <a:p>
            <a:pPr lvl="1">
              <a:buFont typeface="Wingdings" charset="2"/>
              <a:buChar char="n"/>
            </a:pPr>
            <a:r>
              <a:rPr lang="zh-CN" altLang="en-US" dirty="0">
                <a:latin typeface="微软雅黑" charset="-122"/>
                <a:ea typeface="微软雅黑" charset="-122"/>
              </a:rPr>
              <a:t>资金上链：资金安全，防跑路</a:t>
            </a:r>
            <a:endParaRPr lang="en-US" altLang="zh-CN" dirty="0">
              <a:latin typeface="微软雅黑" charset="-122"/>
              <a:ea typeface="微软雅黑" charset="-122"/>
            </a:endParaRPr>
          </a:p>
          <a:p>
            <a:pPr lvl="1">
              <a:buFont typeface="Wingdings" charset="2"/>
              <a:buChar char="n"/>
            </a:pPr>
            <a:r>
              <a:rPr lang="zh-CN" altLang="en-US" dirty="0">
                <a:latin typeface="微软雅黑" charset="-122"/>
                <a:ea typeface="微软雅黑" charset="-122"/>
              </a:rPr>
              <a:t>投资上链：投资透明，可查询</a:t>
            </a:r>
            <a:endParaRPr lang="en-US" altLang="zh-CN" dirty="0">
              <a:latin typeface="微软雅黑" charset="-122"/>
              <a:ea typeface="微软雅黑" charset="-122"/>
            </a:endParaRPr>
          </a:p>
          <a:p>
            <a:pPr lvl="1">
              <a:buFont typeface="Wingdings" charset="2"/>
              <a:buChar char="n"/>
            </a:pPr>
            <a:r>
              <a:rPr lang="zh-CN" altLang="en-US" dirty="0">
                <a:latin typeface="微软雅黑" charset="-122"/>
                <a:ea typeface="微软雅黑" charset="-122"/>
              </a:rPr>
              <a:t>分红上链：分红透明，自动化</a:t>
            </a:r>
            <a:endParaRPr lang="en-US" altLang="zh-CN" dirty="0">
              <a:latin typeface="微软雅黑" charset="-122"/>
              <a:ea typeface="微软雅黑" charset="-122"/>
            </a:endParaRPr>
          </a:p>
        </p:txBody>
      </p:sp>
      <p:sp>
        <p:nvSpPr>
          <p:cNvPr id="33" name="文本框 27"/>
          <p:cNvSpPr txBox="1">
            <a:spLocks noChangeArrowheads="1"/>
          </p:cNvSpPr>
          <p:nvPr/>
        </p:nvSpPr>
        <p:spPr bwMode="auto">
          <a:xfrm>
            <a:off x="6338888" y="1133475"/>
            <a:ext cx="40322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Font typeface="Wingdings" charset="2"/>
              <a:buChar char="u"/>
            </a:pPr>
            <a:r>
              <a:rPr lang="zh-CN" altLang="en-US">
                <a:latin typeface="微软雅黑" charset="-122"/>
                <a:ea typeface="微软雅黑" charset="-122"/>
              </a:rPr>
              <a:t>利用区块链特性，优化投资模式</a:t>
            </a:r>
            <a:endParaRPr lang="en-US" altLang="zh-CN">
              <a:latin typeface="微软雅黑" charset="-122"/>
              <a:ea typeface="微软雅黑" charset="-122"/>
            </a:endParaRPr>
          </a:p>
          <a:p>
            <a:pPr lvl="1">
              <a:buFont typeface="Wingdings" charset="2"/>
              <a:buChar char="n"/>
            </a:pPr>
            <a:r>
              <a:rPr lang="zh-CN" altLang="en-US">
                <a:latin typeface="微软雅黑" charset="-122"/>
                <a:ea typeface="微软雅黑" charset="-122"/>
              </a:rPr>
              <a:t>投资者：去中介，收益高</a:t>
            </a:r>
            <a:endParaRPr lang="en-US" altLang="zh-CN">
              <a:latin typeface="微软雅黑" charset="-122"/>
              <a:ea typeface="微软雅黑" charset="-122"/>
            </a:endParaRPr>
          </a:p>
          <a:p>
            <a:pPr lvl="1">
              <a:buFont typeface="Wingdings" charset="2"/>
              <a:buChar char="n"/>
            </a:pPr>
            <a:r>
              <a:rPr lang="zh-CN" altLang="en-US">
                <a:latin typeface="微软雅黑" charset="-122"/>
                <a:ea typeface="微软雅黑" charset="-122"/>
              </a:rPr>
              <a:t>基金经理：记录上链，信誉高</a:t>
            </a:r>
            <a:endParaRPr lang="en-US" altLang="zh-CN">
              <a:latin typeface="微软雅黑" charset="-122"/>
              <a:ea typeface="微软雅黑" charset="-122"/>
            </a:endParaRPr>
          </a:p>
          <a:p>
            <a:pPr lvl="1">
              <a:buFont typeface="Wingdings" charset="2"/>
              <a:buChar char="n"/>
            </a:pPr>
            <a:r>
              <a:rPr lang="zh-CN" altLang="en-US">
                <a:latin typeface="微软雅黑" charset="-122"/>
                <a:ea typeface="微软雅黑" charset="-122"/>
              </a:rPr>
              <a:t>监管方：扁平化监管，效果好</a:t>
            </a:r>
            <a:endParaRPr lang="en-US" altLang="zh-CN">
              <a:latin typeface="微软雅黑" charset="-122"/>
              <a:ea typeface="微软雅黑" charset="-122"/>
            </a:endParaRPr>
          </a:p>
        </p:txBody>
      </p:sp>
    </p:spTree>
    <p:extLst>
      <p:ext uri="{BB962C8B-B14F-4D97-AF65-F5344CB8AC3E}">
        <p14:creationId xmlns:p14="http://schemas.microsoft.com/office/powerpoint/2010/main" val="1374826920"/>
      </p:ext>
    </p:extLst>
  </p:cSld>
  <p:clrMapOvr>
    <a:masterClrMapping/>
  </p:clrMapOvr>
  <p:transition spd="slow" advClick="0" advTm="0">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区块链应用</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食品溯源</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32" name="矩形 31"/>
          <p:cNvSpPr/>
          <p:nvPr/>
        </p:nvSpPr>
        <p:spPr>
          <a:xfrm>
            <a:off x="14975854" y="5949280"/>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1568608" y="5951066"/>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1447800"/>
            <a:ext cx="9144000" cy="3954162"/>
          </a:xfrm>
          <a:prstGeom prst="rect">
            <a:avLst/>
          </a:prstGeom>
        </p:spPr>
      </p:pic>
    </p:spTree>
    <p:extLst>
      <p:ext uri="{BB962C8B-B14F-4D97-AF65-F5344CB8AC3E}">
        <p14:creationId xmlns:p14="http://schemas.microsoft.com/office/powerpoint/2010/main" val="293092356"/>
      </p:ext>
    </p:extLst>
  </p:cSld>
  <p:clrMapOvr>
    <a:masterClrMapping/>
  </p:clrMapOvr>
  <p:transition spd="slow" advClick="0" advTm="0">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406702"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区块链应用</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食品溯源</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32" name="矩形 31"/>
          <p:cNvSpPr/>
          <p:nvPr/>
        </p:nvSpPr>
        <p:spPr>
          <a:xfrm>
            <a:off x="14975854" y="5949280"/>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1640616" y="5951066"/>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432" y="1628800"/>
            <a:ext cx="10216074" cy="4061048"/>
          </a:xfrm>
          <a:prstGeom prst="rect">
            <a:avLst/>
          </a:prstGeom>
        </p:spPr>
      </p:pic>
    </p:spTree>
    <p:extLst>
      <p:ext uri="{BB962C8B-B14F-4D97-AF65-F5344CB8AC3E}">
        <p14:creationId xmlns:p14="http://schemas.microsoft.com/office/powerpoint/2010/main" val="493726804"/>
      </p:ext>
    </p:extLst>
  </p:cSld>
  <p:clrMapOvr>
    <a:masterClrMapping/>
  </p:clrMapOvr>
  <p:transition spd="slow" advClick="0" advTm="0">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3" y="148000"/>
            <a:ext cx="3858749"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a:t>
            </a:r>
            <a:r>
              <a:rPr lang="en-US" altLang="zh-CN" sz="2667" b="1" dirty="0">
                <a:solidFill>
                  <a:schemeClr val="tx1">
                    <a:lumMod val="75000"/>
                    <a:lumOff val="25000"/>
                  </a:schemeClr>
                </a:solidFill>
                <a:latin typeface="微软雅黑" pitchFamily="34" charset="-122"/>
                <a:ea typeface="微软雅黑" pitchFamily="34" charset="-122"/>
              </a:rPr>
              <a:t>+</a:t>
            </a:r>
            <a:r>
              <a:rPr lang="zh-CN" altLang="en-US" sz="2667" b="1" dirty="0">
                <a:solidFill>
                  <a:schemeClr val="tx1">
                    <a:lumMod val="75000"/>
                    <a:lumOff val="25000"/>
                  </a:schemeClr>
                </a:solidFill>
                <a:latin typeface="微软雅黑" pitchFamily="34" charset="-122"/>
                <a:ea typeface="微软雅黑" pitchFamily="34" charset="-122"/>
              </a:rPr>
              <a:t>新一代信息技术</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32" name="矩形 31"/>
          <p:cNvSpPr/>
          <p:nvPr/>
        </p:nvSpPr>
        <p:spPr>
          <a:xfrm>
            <a:off x="14975854" y="5949280"/>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1640616" y="5951066"/>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9080CE71-9F2B-443A-A0DB-0070A8A46C9C}"/>
              </a:ext>
            </a:extLst>
          </p:cNvPr>
          <p:cNvPicPr>
            <a:picLocks noChangeAspect="1"/>
          </p:cNvPicPr>
          <p:nvPr/>
        </p:nvPicPr>
        <p:blipFill>
          <a:blip r:embed="rId4"/>
          <a:stretch>
            <a:fillRect/>
          </a:stretch>
        </p:blipFill>
        <p:spPr>
          <a:xfrm>
            <a:off x="1524000" y="1268760"/>
            <a:ext cx="9144000" cy="4724400"/>
          </a:xfrm>
          <a:prstGeom prst="rect">
            <a:avLst/>
          </a:prstGeom>
        </p:spPr>
      </p:pic>
    </p:spTree>
    <p:extLst>
      <p:ext uri="{BB962C8B-B14F-4D97-AF65-F5344CB8AC3E}">
        <p14:creationId xmlns:p14="http://schemas.microsoft.com/office/powerpoint/2010/main" val="1600207239"/>
      </p:ext>
    </p:extLst>
  </p:cSld>
  <p:clrMapOvr>
    <a:masterClrMapping/>
  </p:clrMapOvr>
  <p:transition spd="slow" advClick="0" advTm="0">
    <p:cov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3" y="148000"/>
            <a:ext cx="2916183"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区块链存在的问题</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32" name="矩形 31"/>
          <p:cNvSpPr/>
          <p:nvPr/>
        </p:nvSpPr>
        <p:spPr>
          <a:xfrm>
            <a:off x="14975854" y="5949280"/>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1496600" y="5939978"/>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p:cNvSpPr txBox="1">
            <a:spLocks noChangeArrowheads="1"/>
          </p:cNvSpPr>
          <p:nvPr/>
        </p:nvSpPr>
        <p:spPr bwMode="auto">
          <a:xfrm>
            <a:off x="1703512" y="980728"/>
            <a:ext cx="80645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Font typeface="Wingdings" charset="2"/>
              <a:buChar char="v"/>
              <a:defRPr sz="2800" b="1">
                <a:solidFill>
                  <a:schemeClr val="accent1"/>
                </a:solidFill>
                <a:latin typeface="Verdana" charset="0"/>
              </a:defRPr>
            </a:lvl1pPr>
            <a:lvl2pPr>
              <a:spcBef>
                <a:spcPct val="20000"/>
              </a:spcBef>
              <a:buClr>
                <a:schemeClr val="accent1"/>
              </a:buClr>
              <a:buFont typeface="Wingdings" charset="2"/>
              <a:buChar char="§"/>
              <a:defRPr sz="2800">
                <a:solidFill>
                  <a:schemeClr val="tx1"/>
                </a:solidFill>
                <a:latin typeface="Arial" charset="0"/>
              </a:defRPr>
            </a:lvl2pPr>
            <a:lvl3pPr marL="1143000" indent="-228600">
              <a:spcBef>
                <a:spcPct val="20000"/>
              </a:spcBef>
              <a:buClr>
                <a:schemeClr val="tx1"/>
              </a:buClr>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ts val="1200"/>
              </a:spcBef>
              <a:buClrTx/>
              <a:buFont typeface="Wingdings" charset="2"/>
              <a:buChar char="u"/>
            </a:pPr>
            <a:r>
              <a:rPr lang="zh-CN" altLang="en-US" sz="2000" b="0" dirty="0">
                <a:solidFill>
                  <a:srgbClr val="17375E"/>
                </a:solidFill>
                <a:latin typeface="微软雅黑" charset="-122"/>
                <a:ea typeface="微软雅黑" charset="-122"/>
                <a:cs typeface="宋体" charset="-122"/>
              </a:rPr>
              <a:t>安全问题</a:t>
            </a:r>
            <a:endParaRPr lang="en-US" altLang="zh-CN" sz="2000" b="0" dirty="0">
              <a:solidFill>
                <a:srgbClr val="FF0000"/>
              </a:solidFill>
              <a:latin typeface="微软雅黑" charset="-122"/>
              <a:ea typeface="微软雅黑" charset="-122"/>
              <a:cs typeface="宋体" charset="-122"/>
            </a:endParaRPr>
          </a:p>
          <a:p>
            <a:pPr lvl="1">
              <a:spcBef>
                <a:spcPts val="1200"/>
              </a:spcBef>
              <a:buClrTx/>
              <a:buFont typeface="Wingdings" charset="2"/>
              <a:buChar char="u"/>
            </a:pPr>
            <a:r>
              <a:rPr lang="en-US" altLang="zh-CN" sz="2000" dirty="0">
                <a:solidFill>
                  <a:srgbClr val="17375E"/>
                </a:solidFill>
                <a:latin typeface="微软雅黑" charset="-122"/>
                <a:ea typeface="微软雅黑" charset="-122"/>
                <a:cs typeface="宋体" charset="-122"/>
              </a:rPr>
              <a:t>51%</a:t>
            </a:r>
            <a:r>
              <a:rPr lang="zh-CN" altLang="en-US" sz="2000" dirty="0">
                <a:solidFill>
                  <a:srgbClr val="17375E"/>
                </a:solidFill>
                <a:latin typeface="微软雅黑" charset="-122"/>
                <a:ea typeface="微软雅黑" charset="-122"/>
                <a:cs typeface="宋体" charset="-122"/>
              </a:rPr>
              <a:t>攻击问题</a:t>
            </a:r>
            <a:endParaRPr lang="en-US" altLang="zh-CN" sz="2000" dirty="0">
              <a:solidFill>
                <a:srgbClr val="17375E"/>
              </a:solidFill>
              <a:latin typeface="微软雅黑" charset="-122"/>
              <a:ea typeface="微软雅黑" charset="-122"/>
              <a:cs typeface="宋体" charset="-122"/>
            </a:endParaRPr>
          </a:p>
          <a:p>
            <a:pPr lvl="1">
              <a:spcBef>
                <a:spcPts val="1200"/>
              </a:spcBef>
              <a:buClrTx/>
              <a:buFont typeface="Wingdings" charset="2"/>
              <a:buChar char="u"/>
            </a:pPr>
            <a:r>
              <a:rPr lang="zh-CN" altLang="zh-CN" sz="2000" dirty="0">
                <a:solidFill>
                  <a:srgbClr val="17375E"/>
                </a:solidFill>
                <a:latin typeface="微软雅黑" charset="-122"/>
                <a:ea typeface="微软雅黑" charset="-122"/>
                <a:cs typeface="宋体" charset="-122"/>
              </a:rPr>
              <a:t>密码学面临的问题。</a:t>
            </a:r>
            <a:endParaRPr lang="en-US" altLang="zh-CN" sz="2000" dirty="0">
              <a:solidFill>
                <a:srgbClr val="17375E"/>
              </a:solidFill>
              <a:latin typeface="微软雅黑" charset="-122"/>
              <a:ea typeface="微软雅黑" charset="-122"/>
              <a:cs typeface="宋体" charset="-122"/>
            </a:endParaRPr>
          </a:p>
          <a:p>
            <a:pPr lvl="1">
              <a:spcBef>
                <a:spcPts val="1200"/>
              </a:spcBef>
              <a:buClrTx/>
              <a:buFont typeface="Wingdings" charset="2"/>
              <a:buChar char="u"/>
            </a:pPr>
            <a:r>
              <a:rPr lang="zh-CN" altLang="zh-CN" sz="2000" dirty="0">
                <a:solidFill>
                  <a:srgbClr val="17375E"/>
                </a:solidFill>
                <a:latin typeface="微软雅黑" charset="-122"/>
                <a:ea typeface="微软雅黑" charset="-122"/>
                <a:cs typeface="宋体" charset="-122"/>
              </a:rPr>
              <a:t>智能合约带来的安全问题</a:t>
            </a:r>
            <a:endParaRPr lang="en-US" altLang="zh-CN" sz="2000" dirty="0">
              <a:solidFill>
                <a:srgbClr val="17375E"/>
              </a:solidFill>
              <a:latin typeface="微软雅黑" charset="-122"/>
              <a:ea typeface="微软雅黑" charset="-122"/>
              <a:cs typeface="宋体" charset="-122"/>
            </a:endParaRPr>
          </a:p>
          <a:p>
            <a:pPr>
              <a:spcBef>
                <a:spcPts val="1200"/>
              </a:spcBef>
              <a:buClrTx/>
              <a:buFont typeface="Wingdings" charset="2"/>
              <a:buChar char="u"/>
            </a:pPr>
            <a:r>
              <a:rPr lang="zh-CN" altLang="en-US" sz="2000" dirty="0">
                <a:solidFill>
                  <a:srgbClr val="17375E"/>
                </a:solidFill>
                <a:latin typeface="微软雅黑" charset="-122"/>
                <a:ea typeface="微软雅黑" charset="-122"/>
                <a:cs typeface="宋体" charset="-122"/>
              </a:rPr>
              <a:t>隐私问题</a:t>
            </a:r>
            <a:endParaRPr lang="en-US" altLang="zh-CN" sz="2000" dirty="0">
              <a:solidFill>
                <a:srgbClr val="17375E"/>
              </a:solidFill>
              <a:latin typeface="微软雅黑" charset="-122"/>
              <a:ea typeface="微软雅黑" charset="-122"/>
              <a:cs typeface="宋体" charset="-122"/>
            </a:endParaRPr>
          </a:p>
          <a:p>
            <a:pPr lvl="1">
              <a:spcBef>
                <a:spcPts val="1200"/>
              </a:spcBef>
              <a:buClrTx/>
              <a:buFont typeface="Wingdings" charset="2"/>
              <a:buChar char="u"/>
            </a:pPr>
            <a:r>
              <a:rPr lang="zh-CN" altLang="en-US" sz="2000" dirty="0">
                <a:solidFill>
                  <a:srgbClr val="17375E"/>
                </a:solidFill>
                <a:latin typeface="微软雅黑" charset="-122"/>
                <a:ea typeface="微软雅黑" charset="-122"/>
                <a:cs typeface="宋体" charset="-122"/>
              </a:rPr>
              <a:t>身份隐私</a:t>
            </a:r>
            <a:endParaRPr lang="en-US" altLang="zh-CN" sz="2000" dirty="0">
              <a:solidFill>
                <a:srgbClr val="17375E"/>
              </a:solidFill>
              <a:latin typeface="微软雅黑" charset="-122"/>
              <a:ea typeface="微软雅黑" charset="-122"/>
              <a:cs typeface="宋体" charset="-122"/>
            </a:endParaRPr>
          </a:p>
          <a:p>
            <a:pPr lvl="1">
              <a:spcBef>
                <a:spcPts val="1200"/>
              </a:spcBef>
              <a:buClrTx/>
              <a:buFont typeface="Wingdings" charset="2"/>
              <a:buChar char="u"/>
            </a:pPr>
            <a:r>
              <a:rPr lang="zh-CN" altLang="en-US" sz="2000" dirty="0">
                <a:solidFill>
                  <a:srgbClr val="17375E"/>
                </a:solidFill>
                <a:latin typeface="微软雅黑" charset="-122"/>
                <a:ea typeface="微软雅黑" charset="-122"/>
                <a:cs typeface="宋体" charset="-122"/>
              </a:rPr>
              <a:t>交易隐私</a:t>
            </a:r>
            <a:endParaRPr lang="en-US" altLang="zh-CN" sz="2000" dirty="0">
              <a:solidFill>
                <a:srgbClr val="17375E"/>
              </a:solidFill>
              <a:latin typeface="微软雅黑" charset="-122"/>
              <a:ea typeface="微软雅黑" charset="-122"/>
              <a:cs typeface="宋体" charset="-122"/>
            </a:endParaRPr>
          </a:p>
          <a:p>
            <a:pPr>
              <a:spcBef>
                <a:spcPts val="1200"/>
              </a:spcBef>
              <a:buClrTx/>
              <a:buFont typeface="Wingdings" charset="2"/>
              <a:buChar char="u"/>
            </a:pPr>
            <a:r>
              <a:rPr lang="zh-CN" altLang="en-US" sz="2000" dirty="0">
                <a:solidFill>
                  <a:srgbClr val="17375E"/>
                </a:solidFill>
                <a:latin typeface="微软雅黑" charset="-122"/>
                <a:ea typeface="微软雅黑" charset="-122"/>
                <a:cs typeface="宋体" charset="-122"/>
              </a:rPr>
              <a:t>效率问题</a:t>
            </a:r>
            <a:endParaRPr lang="en-US" altLang="zh-CN" sz="2000" dirty="0">
              <a:solidFill>
                <a:srgbClr val="17375E"/>
              </a:solidFill>
              <a:latin typeface="微软雅黑" charset="-122"/>
              <a:ea typeface="微软雅黑" charset="-122"/>
              <a:cs typeface="宋体" charset="-122"/>
            </a:endParaRPr>
          </a:p>
          <a:p>
            <a:pPr lvl="1">
              <a:spcBef>
                <a:spcPts val="1200"/>
              </a:spcBef>
              <a:buClrTx/>
              <a:buFont typeface="Wingdings" charset="2"/>
              <a:buChar char="u"/>
            </a:pPr>
            <a:r>
              <a:rPr lang="zh-CN" altLang="zh-CN" sz="2000" dirty="0">
                <a:solidFill>
                  <a:srgbClr val="17375E"/>
                </a:solidFill>
                <a:latin typeface="微软雅黑" charset="-122"/>
                <a:ea typeface="微软雅黑" charset="-122"/>
                <a:cs typeface="宋体" charset="-122"/>
              </a:rPr>
              <a:t>存储效率</a:t>
            </a:r>
            <a:endParaRPr lang="en-US" altLang="zh-CN" sz="2000" dirty="0">
              <a:solidFill>
                <a:srgbClr val="17375E"/>
              </a:solidFill>
              <a:latin typeface="微软雅黑" charset="-122"/>
              <a:ea typeface="微软雅黑" charset="-122"/>
              <a:cs typeface="宋体" charset="-122"/>
            </a:endParaRPr>
          </a:p>
          <a:p>
            <a:pPr lvl="1">
              <a:spcBef>
                <a:spcPts val="1200"/>
              </a:spcBef>
              <a:buClrTx/>
              <a:buFont typeface="Wingdings" charset="2"/>
              <a:buChar char="u"/>
            </a:pPr>
            <a:r>
              <a:rPr lang="zh-CN" altLang="en-US" sz="2000" dirty="0">
                <a:solidFill>
                  <a:srgbClr val="17375E"/>
                </a:solidFill>
                <a:latin typeface="微软雅黑" charset="-122"/>
                <a:ea typeface="微软雅黑" charset="-122"/>
                <a:cs typeface="宋体" charset="-122"/>
              </a:rPr>
              <a:t>计算效率</a:t>
            </a:r>
            <a:endParaRPr lang="en-US" altLang="zh-CN" sz="2000" dirty="0">
              <a:solidFill>
                <a:srgbClr val="17375E"/>
              </a:solidFill>
              <a:latin typeface="微软雅黑" charset="-122"/>
              <a:ea typeface="微软雅黑" charset="-122"/>
              <a:cs typeface="宋体" charset="-122"/>
            </a:endParaRPr>
          </a:p>
          <a:p>
            <a:pPr>
              <a:spcBef>
                <a:spcPts val="1200"/>
              </a:spcBef>
              <a:buClrTx/>
              <a:buFont typeface="Wingdings" charset="2"/>
              <a:buChar char="u"/>
            </a:pPr>
            <a:r>
              <a:rPr lang="zh-CN" altLang="en-US" sz="2000" dirty="0">
                <a:solidFill>
                  <a:srgbClr val="17375E"/>
                </a:solidFill>
                <a:latin typeface="微软雅黑" charset="-122"/>
                <a:ea typeface="微软雅黑" charset="-122"/>
                <a:cs typeface="宋体" charset="-122"/>
              </a:rPr>
              <a:t>可用性问题</a:t>
            </a:r>
            <a:endParaRPr lang="en-US" altLang="zh-CN" sz="2000" dirty="0">
              <a:solidFill>
                <a:srgbClr val="17375E"/>
              </a:solidFill>
              <a:latin typeface="微软雅黑" charset="-122"/>
              <a:ea typeface="微软雅黑" charset="-122"/>
              <a:cs typeface="宋体" charset="-122"/>
            </a:endParaRPr>
          </a:p>
          <a:p>
            <a:pPr lvl="1">
              <a:spcBef>
                <a:spcPts val="1200"/>
              </a:spcBef>
              <a:buClrTx/>
              <a:buFont typeface="Wingdings" charset="2"/>
              <a:buChar char="u"/>
            </a:pPr>
            <a:r>
              <a:rPr lang="zh-CN" altLang="en-US" sz="2000" dirty="0">
                <a:solidFill>
                  <a:srgbClr val="17375E"/>
                </a:solidFill>
                <a:latin typeface="微软雅黑" charset="-122"/>
                <a:ea typeface="微软雅黑" charset="-122"/>
                <a:cs typeface="宋体" charset="-122"/>
              </a:rPr>
              <a:t>使用有技术门槛</a:t>
            </a:r>
            <a:endParaRPr lang="en-US" altLang="zh-CN" sz="2000" dirty="0">
              <a:solidFill>
                <a:srgbClr val="17375E"/>
              </a:solidFill>
              <a:latin typeface="微软雅黑" charset="-122"/>
              <a:ea typeface="微软雅黑" charset="-122"/>
              <a:cs typeface="宋体" charset="-122"/>
            </a:endParaRPr>
          </a:p>
          <a:p>
            <a:pPr lvl="1">
              <a:spcBef>
                <a:spcPts val="1200"/>
              </a:spcBef>
              <a:buClrTx/>
              <a:buFont typeface="Wingdings" charset="2"/>
              <a:buChar char="u"/>
            </a:pPr>
            <a:r>
              <a:rPr lang="zh-CN" altLang="en-US" sz="2000" dirty="0">
                <a:solidFill>
                  <a:srgbClr val="17375E"/>
                </a:solidFill>
                <a:latin typeface="微软雅黑" charset="-122"/>
                <a:ea typeface="微软雅黑" charset="-122"/>
                <a:cs typeface="宋体" charset="-122"/>
              </a:rPr>
              <a:t>继承问题</a:t>
            </a:r>
            <a:endParaRPr lang="en-US" altLang="zh-CN" sz="2000" dirty="0">
              <a:solidFill>
                <a:srgbClr val="17375E"/>
              </a:solidFill>
              <a:latin typeface="微软雅黑" charset="-122"/>
              <a:ea typeface="微软雅黑" charset="-122"/>
              <a:cs typeface="宋体" charset="-122"/>
            </a:endParaRPr>
          </a:p>
        </p:txBody>
      </p:sp>
    </p:spTree>
    <p:extLst>
      <p:ext uri="{BB962C8B-B14F-4D97-AF65-F5344CB8AC3E}">
        <p14:creationId xmlns:p14="http://schemas.microsoft.com/office/powerpoint/2010/main" val="1693812671"/>
      </p:ext>
    </p:extLst>
  </p:cSld>
  <p:clrMapOvr>
    <a:masterClrMapping/>
  </p:clrMapOvr>
  <p:transition spd="slow" advClick="0" advTm="0">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0" y="1482977"/>
            <a:ext cx="12192000" cy="2496277"/>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Text Box 2"/>
          <p:cNvSpPr txBox="1">
            <a:spLocks noChangeArrowheads="1"/>
          </p:cNvSpPr>
          <p:nvPr/>
        </p:nvSpPr>
        <p:spPr bwMode="auto">
          <a:xfrm>
            <a:off x="1501662" y="2307644"/>
            <a:ext cx="9199995" cy="748988"/>
          </a:xfrm>
          <a:prstGeom prst="rect">
            <a:avLst/>
          </a:prstGeom>
          <a:noFill/>
          <a:ln w="9525">
            <a:noFill/>
            <a:miter lim="800000"/>
            <a:headEnd/>
            <a:tailEnd/>
          </a:ln>
        </p:spPr>
        <p:txBody>
          <a:bodyPr wrap="square">
            <a:spAutoFit/>
          </a:bodyPr>
          <a:lstStyle/>
          <a:p>
            <a:pPr algn="ctr"/>
            <a:r>
              <a:rPr lang="zh-CN" altLang="en-US" sz="4267" b="1" dirty="0">
                <a:solidFill>
                  <a:schemeClr val="bg1"/>
                </a:solidFill>
                <a:latin typeface="华文中宋" pitchFamily="2" charset="-122"/>
                <a:ea typeface="华文中宋" pitchFamily="2" charset="-122"/>
              </a:rPr>
              <a:t>区块</a:t>
            </a:r>
            <a:r>
              <a:rPr lang="zh-CN" altLang="en-US" sz="4267" b="1" dirty="0" smtClean="0">
                <a:solidFill>
                  <a:schemeClr val="bg1"/>
                </a:solidFill>
                <a:latin typeface="华文中宋" pitchFamily="2" charset="-122"/>
                <a:ea typeface="华文中宋" pitchFamily="2" charset="-122"/>
              </a:rPr>
              <a:t>链人才需求及培养</a:t>
            </a:r>
            <a:endParaRPr lang="en-US" altLang="zh-CN" sz="4267" b="1" dirty="0">
              <a:solidFill>
                <a:schemeClr val="bg1"/>
              </a:solidFill>
              <a:latin typeface="华文中宋" pitchFamily="2" charset="-122"/>
              <a:ea typeface="华文中宋" pitchFamily="2" charset="-122"/>
            </a:endParaRPr>
          </a:p>
        </p:txBody>
      </p:sp>
      <p:grpSp>
        <p:nvGrpSpPr>
          <p:cNvPr id="23" name="组合 22"/>
          <p:cNvGrpSpPr/>
          <p:nvPr/>
        </p:nvGrpSpPr>
        <p:grpSpPr>
          <a:xfrm>
            <a:off x="2801158" y="3429001"/>
            <a:ext cx="6589684" cy="61708"/>
            <a:chOff x="2054384" y="3643262"/>
            <a:chExt cx="4942263" cy="46281"/>
          </a:xfrm>
        </p:grpSpPr>
        <p:grpSp>
          <p:nvGrpSpPr>
            <p:cNvPr id="67" name="组合 66"/>
            <p:cNvGrpSpPr/>
            <p:nvPr/>
          </p:nvGrpSpPr>
          <p:grpSpPr>
            <a:xfrm>
              <a:off x="2054384" y="3643262"/>
              <a:ext cx="4919404" cy="45719"/>
              <a:chOff x="2010494" y="4118060"/>
              <a:chExt cx="4919404" cy="45719"/>
            </a:xfrm>
          </p:grpSpPr>
          <p:cxnSp>
            <p:nvCxnSpPr>
              <p:cNvPr id="59" name="直接连接符 58"/>
              <p:cNvCxnSpPr/>
              <p:nvPr/>
            </p:nvCxnSpPr>
            <p:spPr>
              <a:xfrm>
                <a:off x="2033354" y="4140342"/>
                <a:ext cx="48965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2010494" y="411806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
          <p:nvSpPr>
            <p:cNvPr id="85" name="椭圆 84"/>
            <p:cNvSpPr/>
            <p:nvPr/>
          </p:nvSpPr>
          <p:spPr>
            <a:xfrm>
              <a:off x="6950928" y="3643824"/>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Tree>
    <p:extLst>
      <p:ext uri="{BB962C8B-B14F-4D97-AF65-F5344CB8AC3E}">
        <p14:creationId xmlns:p14="http://schemas.microsoft.com/office/powerpoint/2010/main" val="197360835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outVertical)">
                                      <p:cBhvr>
                                        <p:cTn id="7" dur="500"/>
                                        <p:tgtEl>
                                          <p:spTgt spid="5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57"/>
                                        </p:tgtEl>
                                        <p:attrNameLst>
                                          <p:attrName>style.visibility</p:attrName>
                                        </p:attrNameLst>
                                      </p:cBhvr>
                                      <p:to>
                                        <p:strVal val="visible"/>
                                      </p:to>
                                    </p:set>
                                    <p:anim calcmode="lin" valueType="num">
                                      <p:cBhvr>
                                        <p:cTn id="11" dur="8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2" dur="800" fill="hold"/>
                                        <p:tgtEl>
                                          <p:spTgt spid="57"/>
                                        </p:tgtEl>
                                        <p:attrNameLst>
                                          <p:attrName>ppt_y</p:attrName>
                                        </p:attrNameLst>
                                      </p:cBhvr>
                                      <p:tavLst>
                                        <p:tav tm="0">
                                          <p:val>
                                            <p:strVal val="#ppt_y"/>
                                          </p:val>
                                        </p:tav>
                                        <p:tav tm="100000">
                                          <p:val>
                                            <p:strVal val="#ppt_y"/>
                                          </p:val>
                                        </p:tav>
                                      </p:tavLst>
                                    </p:anim>
                                    <p:anim calcmode="lin" valueType="num">
                                      <p:cBhvr>
                                        <p:cTn id="13" dur="8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4" dur="8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800" tmFilter="0,0; .5, 1; 1, 1"/>
                                        <p:tgtEl>
                                          <p:spTgt spid="57"/>
                                        </p:tgtEl>
                                      </p:cBhvr>
                                    </p:animEffect>
                                  </p:childTnLst>
                                </p:cTn>
                              </p:par>
                            </p:childTnLst>
                          </p:cTn>
                        </p:par>
                        <p:par>
                          <p:cTn id="16" fill="hold">
                            <p:stCondLst>
                              <p:cond delay="2020"/>
                            </p:stCondLst>
                            <p:childTnLst>
                              <p:par>
                                <p:cTn id="17" presetID="16" presetClass="entr" presetSubtype="21"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5134739" cy="502766"/>
          </a:xfrm>
          <a:prstGeom prst="rect">
            <a:avLst/>
          </a:prstGeom>
          <a:noFill/>
        </p:spPr>
        <p:txBody>
          <a:bodyPr wrap="none" rtlCol="0">
            <a:spAutoFit/>
          </a:bodyPr>
          <a:lstStyle/>
          <a:p>
            <a:r>
              <a:rPr lang="zh-CN" altLang="en-US" sz="2667" b="1" dirty="0" smtClean="0">
                <a:solidFill>
                  <a:schemeClr val="tx1">
                    <a:lumMod val="75000"/>
                    <a:lumOff val="25000"/>
                  </a:schemeClr>
                </a:solidFill>
                <a:latin typeface="微软雅黑" pitchFamily="34" charset="-122"/>
                <a:ea typeface="微软雅黑" pitchFamily="34" charset="-122"/>
              </a:rPr>
              <a:t>区块链产业初具规模并快速发展</a:t>
            </a:r>
            <a:endParaRPr lang="zh-CN" altLang="en-US" sz="2667" b="1" dirty="0">
              <a:solidFill>
                <a:schemeClr val="tx1">
                  <a:lumMod val="75000"/>
                  <a:lumOff val="25000"/>
                </a:schemeClr>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496" y="980728"/>
            <a:ext cx="8597900" cy="5640164"/>
          </a:xfrm>
          <a:prstGeom prst="rect">
            <a:avLst/>
          </a:prstGeom>
        </p:spPr>
      </p:pic>
    </p:spTree>
    <p:extLst>
      <p:ext uri="{BB962C8B-B14F-4D97-AF65-F5344CB8AC3E}">
        <p14:creationId xmlns:p14="http://schemas.microsoft.com/office/powerpoint/2010/main" val="1759288180"/>
      </p:ext>
    </p:extLst>
  </p:cSld>
  <p:clrMapOvr>
    <a:masterClrMapping/>
  </p:clrMapOvr>
  <p:transition spd="slow" advClick="0" advTm="0">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4964821"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区块链产业初具规模并快速发展</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488" y="980728"/>
            <a:ext cx="8784976" cy="5614993"/>
          </a:xfrm>
          <a:prstGeom prst="rect">
            <a:avLst/>
          </a:prstGeom>
        </p:spPr>
      </p:pic>
    </p:spTree>
    <p:extLst>
      <p:ext uri="{BB962C8B-B14F-4D97-AF65-F5344CB8AC3E}">
        <p14:creationId xmlns:p14="http://schemas.microsoft.com/office/powerpoint/2010/main" val="287094121"/>
      </p:ext>
    </p:extLst>
  </p:cSld>
  <p:clrMapOvr>
    <a:masterClrMapping/>
  </p:clrMapOvr>
  <p:transition spd="slow" advClick="0" advTm="0">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4964821"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区块链产业初具规模并快速发展</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464" y="1052736"/>
            <a:ext cx="8856984" cy="5594662"/>
          </a:xfrm>
          <a:prstGeom prst="rect">
            <a:avLst/>
          </a:prstGeom>
        </p:spPr>
      </p:pic>
    </p:spTree>
    <p:extLst>
      <p:ext uri="{BB962C8B-B14F-4D97-AF65-F5344CB8AC3E}">
        <p14:creationId xmlns:p14="http://schemas.microsoft.com/office/powerpoint/2010/main" val="584639977"/>
      </p:ext>
    </p:extLst>
  </p:cSld>
  <p:clrMapOvr>
    <a:masterClrMapping/>
  </p:clrMapOvr>
  <p:transition spd="slow" advClick="0" advTm="0">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4964821"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区块链产业初具规模并快速发展</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08" y="1628800"/>
            <a:ext cx="3581400" cy="132080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416" y="4581128"/>
            <a:ext cx="3289300" cy="584200"/>
          </a:xfrm>
          <a:prstGeom prst="rect">
            <a:avLst/>
          </a:prstGeom>
        </p:spPr>
      </p:pic>
      <p:pic>
        <p:nvPicPr>
          <p:cNvPr id="6" name="图片 5"/>
          <p:cNvPicPr>
            <a:picLocks noChangeAspect="1"/>
          </p:cNvPicPr>
          <p:nvPr/>
        </p:nvPicPr>
        <p:blipFill>
          <a:blip r:embed="rId6"/>
          <a:stretch>
            <a:fillRect/>
          </a:stretch>
        </p:blipFill>
        <p:spPr>
          <a:xfrm>
            <a:off x="4511824" y="1412776"/>
            <a:ext cx="3257225" cy="1728192"/>
          </a:xfrm>
          <a:prstGeom prst="rect">
            <a:avLst/>
          </a:prstGeom>
        </p:spPr>
      </p:pic>
      <p:pic>
        <p:nvPicPr>
          <p:cNvPr id="7" name="图片 6"/>
          <p:cNvPicPr>
            <a:picLocks noChangeAspect="1"/>
          </p:cNvPicPr>
          <p:nvPr/>
        </p:nvPicPr>
        <p:blipFill>
          <a:blip r:embed="rId7"/>
          <a:stretch>
            <a:fillRect/>
          </a:stretch>
        </p:blipFill>
        <p:spPr>
          <a:xfrm>
            <a:off x="4583832" y="3861048"/>
            <a:ext cx="1792730" cy="1728192"/>
          </a:xfrm>
          <a:prstGeom prst="rect">
            <a:avLst/>
          </a:prstGeom>
        </p:spPr>
      </p:pic>
      <p:pic>
        <p:nvPicPr>
          <p:cNvPr id="10" name="图片 9"/>
          <p:cNvPicPr>
            <a:picLocks noChangeAspect="1"/>
          </p:cNvPicPr>
          <p:nvPr/>
        </p:nvPicPr>
        <p:blipFill>
          <a:blip r:embed="rId8"/>
          <a:stretch>
            <a:fillRect/>
          </a:stretch>
        </p:blipFill>
        <p:spPr>
          <a:xfrm>
            <a:off x="8040216" y="1772816"/>
            <a:ext cx="3175000" cy="1905000"/>
          </a:xfrm>
          <a:prstGeom prst="rect">
            <a:avLst/>
          </a:prstGeom>
        </p:spPr>
      </p:pic>
      <p:pic>
        <p:nvPicPr>
          <p:cNvPr id="11" name="图片 10"/>
          <p:cNvPicPr>
            <a:picLocks noChangeAspect="1"/>
          </p:cNvPicPr>
          <p:nvPr/>
        </p:nvPicPr>
        <p:blipFill>
          <a:blip r:embed="rId9"/>
          <a:stretch>
            <a:fillRect/>
          </a:stretch>
        </p:blipFill>
        <p:spPr>
          <a:xfrm>
            <a:off x="7248128" y="4077073"/>
            <a:ext cx="3151119" cy="1440160"/>
          </a:xfrm>
          <a:prstGeom prst="rect">
            <a:avLst/>
          </a:prstGeom>
        </p:spPr>
      </p:pic>
      <p:sp>
        <p:nvSpPr>
          <p:cNvPr id="12" name="矩形 11"/>
          <p:cNvSpPr/>
          <p:nvPr/>
        </p:nvSpPr>
        <p:spPr>
          <a:xfrm>
            <a:off x="2423592" y="5877272"/>
            <a:ext cx="7366119" cy="523220"/>
          </a:xfrm>
          <a:prstGeom prst="rect">
            <a:avLst/>
          </a:prstGeom>
        </p:spPr>
        <p:txBody>
          <a:bodyPr wrap="none">
            <a:spAutoFit/>
          </a:bodyPr>
          <a:lstStyle/>
          <a:p>
            <a:r>
              <a:rPr lang="zh-CN" altLang="en-US" sz="2800" b="1" dirty="0">
                <a:solidFill>
                  <a:srgbClr val="2777B9"/>
                </a:solidFill>
                <a:latin typeface="Helvetica" charset="0"/>
              </a:rPr>
              <a:t>互联网巨头涌入快速推动我国区块链产业发展</a:t>
            </a:r>
            <a:endParaRPr lang="zh-CN" altLang="en-US" sz="2800" b="1" dirty="0">
              <a:solidFill>
                <a:srgbClr val="2777B9"/>
              </a:solidFill>
              <a:effectLst/>
              <a:latin typeface="Helvetica" charset="0"/>
            </a:endParaRPr>
          </a:p>
        </p:txBody>
      </p:sp>
    </p:spTree>
    <p:extLst>
      <p:ext uri="{BB962C8B-B14F-4D97-AF65-F5344CB8AC3E}">
        <p14:creationId xmlns:p14="http://schemas.microsoft.com/office/powerpoint/2010/main" val="733604027"/>
      </p:ext>
    </p:extLst>
  </p:cSld>
  <p:clrMapOvr>
    <a:masterClrMapping/>
  </p:clrMapOvr>
  <p:transition spd="slow" advClick="0" advTm="0">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3" y="148000"/>
            <a:ext cx="1891865"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区块链概念</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pic>
        <p:nvPicPr>
          <p:cNvPr id="17" name="图片 16">
            <a:extLst>
              <a:ext uri="{FF2B5EF4-FFF2-40B4-BE49-F238E27FC236}">
                <a16:creationId xmlns:a16="http://schemas.microsoft.com/office/drawing/2014/main" id="{92183C47-342E-4FF1-881E-6C901B6E3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645200" y="2959200"/>
            <a:ext cx="5544616" cy="1584176"/>
          </a:xfrm>
          <a:prstGeom prst="rect">
            <a:avLst/>
          </a:prstGeom>
        </p:spPr>
      </p:pic>
      <p:grpSp>
        <p:nvGrpSpPr>
          <p:cNvPr id="33" name="组合 6"/>
          <p:cNvGrpSpPr/>
          <p:nvPr/>
        </p:nvGrpSpPr>
        <p:grpSpPr>
          <a:xfrm>
            <a:off x="2566800" y="1124745"/>
            <a:ext cx="8785784" cy="1153654"/>
            <a:chOff x="4137025" y="2248570"/>
            <a:chExt cx="7430789" cy="1153654"/>
          </a:xfrm>
        </p:grpSpPr>
        <p:sp>
          <p:nvSpPr>
            <p:cNvPr id="34" name="Rectangle 9"/>
            <p:cNvSpPr/>
            <p:nvPr/>
          </p:nvSpPr>
          <p:spPr>
            <a:xfrm>
              <a:off x="4137025" y="2303463"/>
              <a:ext cx="83491" cy="1025227"/>
            </a:xfrm>
            <a:prstGeom prst="rect">
              <a:avLst/>
            </a:prstGeom>
            <a:gradFill>
              <a:gsLst>
                <a:gs pos="0">
                  <a:srgbClr val="0070C0"/>
                </a:gs>
                <a:gs pos="100000">
                  <a:srgbClr val="00B0F0"/>
                </a:gs>
              </a:gsLst>
              <a:lin ang="5400000" scaled="0"/>
            </a:gradFill>
            <a:ln w="25400" cap="flat" cmpd="sng" algn="ctr">
              <a:noFill/>
              <a:prstDash val="solid"/>
            </a:ln>
            <a:effectLst>
              <a:outerShdw blurRad="254000" dist="63500" dir="5400000" algn="ctr" rotWithShape="0">
                <a:srgbClr val="000000">
                  <a:alpha val="43137"/>
                </a:srgbClr>
              </a:outerShdw>
            </a:effectLst>
          </p:spPr>
          <p:txBody>
            <a:bodyPr anchor="ctr"/>
            <a:lstStyle/>
            <a:p>
              <a:pPr algn="ctr" defTabSz="1217615">
                <a:defRPr/>
              </a:pPr>
              <a:endParaRPr lang="en-US" sz="3190" kern="0">
                <a:solidFill>
                  <a:prstClr val="white"/>
                </a:solidFill>
                <a:latin typeface="Roboto"/>
              </a:endParaRPr>
            </a:p>
          </p:txBody>
        </p:sp>
        <p:sp>
          <p:nvSpPr>
            <p:cNvPr id="37" name="TextBox 20"/>
            <p:cNvSpPr txBox="1"/>
            <p:nvPr/>
          </p:nvSpPr>
          <p:spPr>
            <a:xfrm>
              <a:off x="4238625" y="2248570"/>
              <a:ext cx="3911723" cy="461665"/>
            </a:xfrm>
            <a:prstGeom prst="rect">
              <a:avLst/>
            </a:prstGeom>
            <a:noFill/>
          </p:spPr>
          <p:txBody>
            <a:bodyPr wrap="none">
              <a:spAutoFit/>
            </a:bodyPr>
            <a:lstStyle/>
            <a:p>
              <a:pPr defTabSz="1217615">
                <a:defRPr/>
              </a:pPr>
              <a:r>
                <a:rPr lang="zh-CN" altLang="en-US" sz="2400" dirty="0">
                  <a:solidFill>
                    <a:srgbClr val="00B0F0"/>
                  </a:solidFill>
                  <a:latin typeface="微软雅黑" panose="020B0503020204020204" pitchFamily="34" charset="-122"/>
                  <a:ea typeface="微软雅黑" panose="020B0503020204020204" pitchFamily="34" charset="-122"/>
                </a:rPr>
                <a:t>区块链构建信任的机器</a:t>
              </a:r>
              <a:endParaRPr lang="en-US" altLang="zh-CN" sz="2400" dirty="0">
                <a:solidFill>
                  <a:srgbClr val="00B0F0"/>
                </a:solidFill>
                <a:latin typeface="微软雅黑" panose="020B0503020204020204" pitchFamily="34" charset="-122"/>
                <a:ea typeface="微软雅黑" panose="020B0503020204020204" pitchFamily="34" charset="-122"/>
              </a:endParaRPr>
            </a:p>
          </p:txBody>
        </p:sp>
        <p:sp>
          <p:nvSpPr>
            <p:cNvPr id="38" name="矩形 8"/>
            <p:cNvSpPr>
              <a:spLocks noChangeArrowheads="1"/>
            </p:cNvSpPr>
            <p:nvPr/>
          </p:nvSpPr>
          <p:spPr bwMode="auto">
            <a:xfrm>
              <a:off x="4340225" y="2663560"/>
              <a:ext cx="72275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不仅区块链上的数据是可信的，而且构建了可信的执行环境，按照“代码”约定的方式自动执行相应的操作。</a:t>
              </a:r>
              <a:r>
                <a:rPr lang="zh-CN" altLang="zh-CN" sz="20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47" name="矩形 46"/>
          <p:cNvSpPr/>
          <p:nvPr/>
        </p:nvSpPr>
        <p:spPr>
          <a:xfrm>
            <a:off x="11498400" y="5662800"/>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a:stretch>
            <a:fillRect/>
          </a:stretch>
        </p:blipFill>
        <p:spPr>
          <a:xfrm>
            <a:off x="7392144" y="2564905"/>
            <a:ext cx="2664296" cy="3505653"/>
          </a:xfrm>
          <a:prstGeom prst="rect">
            <a:avLst/>
          </a:prstGeom>
        </p:spPr>
      </p:pic>
      <p:pic>
        <p:nvPicPr>
          <p:cNvPr id="3" name="图片 2"/>
          <p:cNvPicPr>
            <a:picLocks noChangeAspect="1"/>
          </p:cNvPicPr>
          <p:nvPr/>
        </p:nvPicPr>
        <p:blipFill>
          <a:blip r:embed="rId6"/>
          <a:stretch>
            <a:fillRect/>
          </a:stretch>
        </p:blipFill>
        <p:spPr>
          <a:xfrm>
            <a:off x="3215680" y="2564904"/>
            <a:ext cx="4032448" cy="3528392"/>
          </a:xfrm>
          <a:prstGeom prst="rect">
            <a:avLst/>
          </a:prstGeom>
        </p:spPr>
      </p:pic>
    </p:spTree>
    <p:extLst>
      <p:ext uri="{BB962C8B-B14F-4D97-AF65-F5344CB8AC3E}">
        <p14:creationId xmlns:p14="http://schemas.microsoft.com/office/powerpoint/2010/main" val="1444286347"/>
      </p:ext>
    </p:extLst>
  </p:cSld>
  <p:clrMapOvr>
    <a:masterClrMapping/>
  </p:clrMapOvr>
  <p:transition spd="slow" advClick="0" advTm="0">
    <p:cove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940502" cy="502766"/>
          </a:xfrm>
          <a:prstGeom prst="rect">
            <a:avLst/>
          </a:prstGeom>
          <a:noFill/>
        </p:spPr>
        <p:txBody>
          <a:bodyPr wrap="none" rtlCol="0">
            <a:spAutoFit/>
          </a:bodyPr>
          <a:lstStyle/>
          <a:p>
            <a:r>
              <a:rPr lang="zh-CN" altLang="en-US" sz="2667" b="1" dirty="0" smtClean="0">
                <a:solidFill>
                  <a:schemeClr val="tx1">
                    <a:lumMod val="75000"/>
                    <a:lumOff val="25000"/>
                  </a:schemeClr>
                </a:solidFill>
                <a:latin typeface="微软雅黑" pitchFamily="34" charset="-122"/>
                <a:ea typeface="微软雅黑" pitchFamily="34" charset="-122"/>
              </a:rPr>
              <a:t>区块链人才供需严重失衡</a:t>
            </a:r>
            <a:endParaRPr lang="zh-CN" altLang="en-US" sz="2667" b="1" dirty="0">
              <a:solidFill>
                <a:schemeClr val="tx1">
                  <a:lumMod val="75000"/>
                  <a:lumOff val="25000"/>
                </a:schemeClr>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35360" y="980728"/>
            <a:ext cx="11089232" cy="1485407"/>
          </a:xfrm>
          <a:prstGeom prst="rect">
            <a:avLst/>
          </a:prstGeom>
          <a:noFill/>
        </p:spPr>
        <p:txBody>
          <a:bodyPr wrap="square" rtlCol="0">
            <a:spAutoFit/>
          </a:bodyPr>
          <a:lstStyle/>
          <a:p>
            <a:pPr marL="457200" indent="-457200">
              <a:lnSpc>
                <a:spcPct val="150000"/>
              </a:lnSpc>
              <a:buFont typeface="Wingdings" charset="2"/>
              <a:buChar char="p"/>
            </a:pPr>
            <a:r>
              <a:rPr kumimoji="1" lang="zh-CN" altLang="en-US" sz="3200" dirty="0" smtClean="0"/>
              <a:t>相关企业对区块链人才极度渴求。</a:t>
            </a:r>
            <a:r>
              <a:rPr kumimoji="1" lang="zh-CN" altLang="en-US" sz="3200" dirty="0"/>
              <a:t>区块链技术人才的供需比仅仅为</a:t>
            </a:r>
            <a:r>
              <a:rPr kumimoji="1" lang="en-US" altLang="zh-CN" sz="3200" dirty="0"/>
              <a:t>0.15</a:t>
            </a:r>
            <a:r>
              <a:rPr kumimoji="1" lang="zh-CN" altLang="en-US" sz="3200" dirty="0"/>
              <a:t>：</a:t>
            </a:r>
            <a:r>
              <a:rPr kumimoji="1" lang="en-US" altLang="zh-CN" sz="3200" dirty="0"/>
              <a:t>1</a:t>
            </a:r>
            <a:r>
              <a:rPr kumimoji="1" lang="zh-CN" altLang="en-US" sz="3200" dirty="0"/>
              <a:t>，供给严重不足</a:t>
            </a:r>
            <a:r>
              <a:rPr kumimoji="1" lang="zh-CN" altLang="en-US" sz="3200" dirty="0" smtClean="0"/>
              <a:t>。</a:t>
            </a:r>
            <a:endParaRPr kumimoji="1" lang="en-US" altLang="zh-CN" sz="3200" dirty="0" smtClean="0"/>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00" y="2399804"/>
            <a:ext cx="5049422" cy="4424412"/>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976" y="2420888"/>
            <a:ext cx="5472607" cy="4437112"/>
          </a:xfrm>
          <a:prstGeom prst="rect">
            <a:avLst/>
          </a:prstGeom>
        </p:spPr>
      </p:pic>
    </p:spTree>
    <p:extLst>
      <p:ext uri="{BB962C8B-B14F-4D97-AF65-F5344CB8AC3E}">
        <p14:creationId xmlns:p14="http://schemas.microsoft.com/office/powerpoint/2010/main" val="2004362063"/>
      </p:ext>
    </p:extLst>
  </p:cSld>
  <p:clrMapOvr>
    <a:masterClrMapping/>
  </p:clrMapOvr>
  <p:transition spd="slow" advClick="0" advTm="0">
    <p:cov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4281941" cy="502766"/>
          </a:xfrm>
          <a:prstGeom prst="rect">
            <a:avLst/>
          </a:prstGeom>
          <a:noFill/>
        </p:spPr>
        <p:txBody>
          <a:bodyPr wrap="none" rtlCol="0">
            <a:spAutoFit/>
          </a:bodyPr>
          <a:lstStyle/>
          <a:p>
            <a:r>
              <a:rPr lang="zh-CN" altLang="en-US" sz="2667" b="1" dirty="0" smtClean="0">
                <a:solidFill>
                  <a:schemeClr val="tx1">
                    <a:lumMod val="75000"/>
                    <a:lumOff val="25000"/>
                  </a:schemeClr>
                </a:solidFill>
                <a:latin typeface="微软雅黑" pitchFamily="34" charset="-122"/>
                <a:ea typeface="微软雅黑" pitchFamily="34" charset="-122"/>
              </a:rPr>
              <a:t>区块链技术人才薪资水平高</a:t>
            </a:r>
            <a:endParaRPr lang="zh-CN" altLang="en-US" sz="2667" b="1" dirty="0">
              <a:solidFill>
                <a:schemeClr val="tx1">
                  <a:lumMod val="75000"/>
                  <a:lumOff val="25000"/>
                </a:schemeClr>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35360" y="980728"/>
            <a:ext cx="11089232" cy="1569660"/>
          </a:xfrm>
          <a:prstGeom prst="rect">
            <a:avLst/>
          </a:prstGeom>
          <a:noFill/>
        </p:spPr>
        <p:txBody>
          <a:bodyPr wrap="square" rtlCol="0">
            <a:spAutoFit/>
          </a:bodyPr>
          <a:lstStyle/>
          <a:p>
            <a:pPr marL="457200" indent="-457200">
              <a:lnSpc>
                <a:spcPct val="150000"/>
              </a:lnSpc>
              <a:buFont typeface="Wingdings" charset="2"/>
              <a:buChar char="p"/>
            </a:pPr>
            <a:r>
              <a:rPr kumimoji="1" lang="en-US" altLang="zh-CN" sz="3200" dirty="0" smtClean="0"/>
              <a:t>2018</a:t>
            </a:r>
            <a:r>
              <a:rPr kumimoji="1" lang="zh-CN" altLang="en-US" sz="3200" dirty="0" smtClean="0"/>
              <a:t>年后，区块链相关岗位的薪酬明显上涨，平均薪酬明显高于互联网行业。</a:t>
            </a:r>
            <a:endParaRPr kumimoji="1" lang="en-US" altLang="zh-CN" sz="3200" dirty="0" smtClean="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600" y="2552328"/>
            <a:ext cx="7086600" cy="4292600"/>
          </a:xfrm>
          <a:prstGeom prst="rect">
            <a:avLst/>
          </a:prstGeom>
        </p:spPr>
      </p:pic>
    </p:spTree>
    <p:extLst>
      <p:ext uri="{BB962C8B-B14F-4D97-AF65-F5344CB8AC3E}">
        <p14:creationId xmlns:p14="http://schemas.microsoft.com/office/powerpoint/2010/main" val="2122622339"/>
      </p:ext>
    </p:extLst>
  </p:cSld>
  <p:clrMapOvr>
    <a:masterClrMapping/>
  </p:clrMapOvr>
  <p:transition spd="slow" advClick="0" advTm="0">
    <p:cov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5647700" cy="502766"/>
          </a:xfrm>
          <a:prstGeom prst="rect">
            <a:avLst/>
          </a:prstGeom>
          <a:noFill/>
        </p:spPr>
        <p:txBody>
          <a:bodyPr wrap="none" rtlCol="0">
            <a:spAutoFit/>
          </a:bodyPr>
          <a:lstStyle/>
          <a:p>
            <a:r>
              <a:rPr lang="zh-CN" altLang="en-US" sz="2667" b="1" dirty="0" smtClean="0">
                <a:solidFill>
                  <a:schemeClr val="tx1">
                    <a:lumMod val="75000"/>
                    <a:lumOff val="25000"/>
                  </a:schemeClr>
                </a:solidFill>
                <a:latin typeface="微软雅黑" pitchFamily="34" charset="-122"/>
                <a:ea typeface="微软雅黑" pitchFamily="34" charset="-122"/>
              </a:rPr>
              <a:t>各种区块链技术短期培训班异常火爆</a:t>
            </a:r>
            <a:endParaRPr lang="zh-CN" altLang="en-US" sz="2667" b="1" dirty="0">
              <a:solidFill>
                <a:schemeClr val="tx1">
                  <a:lumMod val="75000"/>
                  <a:lumOff val="25000"/>
                </a:schemeClr>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92" y="1484784"/>
            <a:ext cx="6591300" cy="127000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1624" y="2996952"/>
            <a:ext cx="6718300" cy="14732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3832" y="5013176"/>
            <a:ext cx="6705600" cy="1371600"/>
          </a:xfrm>
          <a:prstGeom prst="rect">
            <a:avLst/>
          </a:prstGeom>
        </p:spPr>
      </p:pic>
    </p:spTree>
    <p:extLst>
      <p:ext uri="{BB962C8B-B14F-4D97-AF65-F5344CB8AC3E}">
        <p14:creationId xmlns:p14="http://schemas.microsoft.com/office/powerpoint/2010/main" val="857392838"/>
      </p:ext>
    </p:extLst>
  </p:cSld>
  <p:clrMapOvr>
    <a:masterClrMapping/>
  </p:clrMapOvr>
  <p:transition spd="slow" advClick="0" advTm="0">
    <p:cov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4804520" cy="502766"/>
          </a:xfrm>
          <a:prstGeom prst="rect">
            <a:avLst/>
          </a:prstGeom>
          <a:noFill/>
        </p:spPr>
        <p:txBody>
          <a:bodyPr wrap="none" rtlCol="0">
            <a:spAutoFit/>
          </a:bodyPr>
          <a:lstStyle/>
          <a:p>
            <a:r>
              <a:rPr lang="zh-CN" altLang="en-US" sz="2667" b="1" dirty="0" smtClean="0">
                <a:solidFill>
                  <a:schemeClr val="tx1">
                    <a:lumMod val="75000"/>
                    <a:lumOff val="25000"/>
                  </a:schemeClr>
                </a:solidFill>
                <a:latin typeface="微软雅黑" pitchFamily="34" charset="-122"/>
                <a:ea typeface="微软雅黑" pitchFamily="34" charset="-122"/>
              </a:rPr>
              <a:t>高校陆续开设区块链相关课程</a:t>
            </a:r>
            <a:endParaRPr lang="zh-CN" altLang="en-US" sz="2667" b="1" dirty="0">
              <a:solidFill>
                <a:schemeClr val="tx1">
                  <a:lumMod val="75000"/>
                  <a:lumOff val="25000"/>
                </a:schemeClr>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51384" y="1124744"/>
            <a:ext cx="7306808" cy="5355312"/>
          </a:xfrm>
          <a:prstGeom prst="rect">
            <a:avLst/>
          </a:prstGeom>
          <a:noFill/>
        </p:spPr>
        <p:txBody>
          <a:bodyPr wrap="none" rtlCol="0">
            <a:spAutoFit/>
          </a:bodyPr>
          <a:lstStyle/>
          <a:p>
            <a:pPr marL="285750" indent="-285750">
              <a:buFont typeface="Wingdings" charset="2"/>
              <a:buChar char="p"/>
            </a:pPr>
            <a:r>
              <a:rPr kumimoji="1" lang="zh-CN" altLang="en-US" sz="3600" dirty="0" smtClean="0"/>
              <a:t>中央财经大学，</a:t>
            </a:r>
            <a:r>
              <a:rPr kumimoji="1" lang="en-US" altLang="zh-CN" sz="3600" dirty="0" smtClean="0"/>
              <a:t>2016</a:t>
            </a:r>
            <a:r>
              <a:rPr kumimoji="1" lang="zh-CN" altLang="en-US" sz="3600" dirty="0" smtClean="0"/>
              <a:t>年</a:t>
            </a:r>
            <a:r>
              <a:rPr kumimoji="1" lang="en-US" altLang="zh-CN" sz="3600" dirty="0" smtClean="0"/>
              <a:t>7</a:t>
            </a:r>
            <a:r>
              <a:rPr kumimoji="1" lang="zh-CN" altLang="en-US" sz="3600" dirty="0" smtClean="0"/>
              <a:t>月</a:t>
            </a:r>
            <a:endParaRPr kumimoji="1" lang="en-US" altLang="zh-CN" sz="3600" dirty="0" smtClean="0"/>
          </a:p>
          <a:p>
            <a:pPr marL="285750" indent="-285750">
              <a:buFont typeface="Wingdings" charset="2"/>
              <a:buChar char="p"/>
            </a:pPr>
            <a:r>
              <a:rPr kumimoji="1" lang="zh-CN" altLang="en-US" sz="3600" dirty="0"/>
              <a:t>清华大学，</a:t>
            </a:r>
            <a:r>
              <a:rPr kumimoji="1" lang="en-US" altLang="zh-CN" sz="3600" dirty="0"/>
              <a:t>2016</a:t>
            </a:r>
            <a:r>
              <a:rPr kumimoji="1" lang="zh-CN" altLang="en-US" sz="3600" dirty="0"/>
              <a:t>年</a:t>
            </a:r>
            <a:r>
              <a:rPr kumimoji="1" lang="en-US" altLang="zh-CN" sz="3600" dirty="0"/>
              <a:t>9</a:t>
            </a:r>
            <a:r>
              <a:rPr kumimoji="1" lang="zh-CN" altLang="en-US" sz="3600" dirty="0"/>
              <a:t>月</a:t>
            </a:r>
            <a:endParaRPr kumimoji="1" lang="en-US" altLang="zh-CN" sz="3600" dirty="0"/>
          </a:p>
          <a:p>
            <a:pPr marL="285750" indent="-285750">
              <a:buFont typeface="Wingdings" charset="2"/>
              <a:buChar char="p"/>
            </a:pPr>
            <a:r>
              <a:rPr kumimoji="1" lang="zh-CN" altLang="en-US" sz="3600" dirty="0"/>
              <a:t>同济大学，</a:t>
            </a:r>
            <a:r>
              <a:rPr kumimoji="1" lang="en-US" altLang="zh-CN" sz="3600" dirty="0"/>
              <a:t>2017</a:t>
            </a:r>
            <a:r>
              <a:rPr kumimoji="1" lang="zh-CN" altLang="en-US" sz="3600" dirty="0"/>
              <a:t>年</a:t>
            </a:r>
            <a:r>
              <a:rPr kumimoji="1" lang="en-US" altLang="zh-CN" sz="3600" dirty="0"/>
              <a:t>8</a:t>
            </a:r>
            <a:r>
              <a:rPr kumimoji="1" lang="zh-CN" altLang="en-US" sz="3600" dirty="0" smtClean="0"/>
              <a:t>月</a:t>
            </a:r>
            <a:endParaRPr kumimoji="1" lang="en-US" altLang="zh-CN" sz="3600" dirty="0" smtClean="0"/>
          </a:p>
          <a:p>
            <a:pPr marL="285750" indent="-285750">
              <a:buFont typeface="Wingdings" charset="2"/>
              <a:buChar char="p"/>
            </a:pPr>
            <a:r>
              <a:rPr kumimoji="1" lang="zh-CN" altLang="en-US" sz="3600" dirty="0"/>
              <a:t>北京邮电大学，</a:t>
            </a:r>
            <a:r>
              <a:rPr kumimoji="1" lang="en-US" altLang="zh-CN" sz="3600" dirty="0"/>
              <a:t>2017</a:t>
            </a:r>
            <a:r>
              <a:rPr kumimoji="1" lang="zh-CN" altLang="en-US" sz="3600" dirty="0"/>
              <a:t>年</a:t>
            </a:r>
            <a:r>
              <a:rPr kumimoji="1" lang="en-US" altLang="zh-CN" sz="3600" dirty="0"/>
              <a:t>8</a:t>
            </a:r>
            <a:r>
              <a:rPr kumimoji="1" lang="zh-CN" altLang="en-US" sz="3600" dirty="0" smtClean="0"/>
              <a:t>月</a:t>
            </a:r>
            <a:endParaRPr kumimoji="1" lang="en-US" altLang="zh-CN" sz="3600" dirty="0" smtClean="0"/>
          </a:p>
          <a:p>
            <a:pPr marL="285750" indent="-285750">
              <a:buFont typeface="Wingdings" charset="2"/>
              <a:buChar char="p"/>
            </a:pPr>
            <a:r>
              <a:rPr kumimoji="1" lang="zh-CN" altLang="en-US" sz="3600" dirty="0" smtClean="0"/>
              <a:t>解放军信息工程大学，</a:t>
            </a:r>
            <a:r>
              <a:rPr kumimoji="1" lang="en-US" altLang="zh-CN" sz="3600" dirty="0" smtClean="0"/>
              <a:t>2018</a:t>
            </a:r>
            <a:r>
              <a:rPr kumimoji="1" lang="zh-CN" altLang="en-US" sz="3600" dirty="0" smtClean="0"/>
              <a:t>年</a:t>
            </a:r>
            <a:r>
              <a:rPr kumimoji="1" lang="en-US" altLang="zh-CN" sz="3600" dirty="0" smtClean="0"/>
              <a:t>3</a:t>
            </a:r>
            <a:r>
              <a:rPr kumimoji="1" lang="zh-CN" altLang="en-US" sz="3600" dirty="0" smtClean="0"/>
              <a:t>月</a:t>
            </a:r>
            <a:endParaRPr kumimoji="1" lang="en-US" altLang="zh-CN" sz="3600" dirty="0" smtClean="0"/>
          </a:p>
          <a:p>
            <a:pPr marL="285750" indent="-285750">
              <a:buFont typeface="Wingdings" charset="2"/>
              <a:buChar char="p"/>
            </a:pPr>
            <a:r>
              <a:rPr kumimoji="1" lang="zh-CN" altLang="en-US" sz="3600" dirty="0"/>
              <a:t>西安电子科技大学，</a:t>
            </a:r>
            <a:r>
              <a:rPr kumimoji="1" lang="en-US" altLang="zh-CN" sz="3600" dirty="0"/>
              <a:t>2018</a:t>
            </a:r>
            <a:r>
              <a:rPr kumimoji="1" lang="zh-CN" altLang="en-US" sz="3600" dirty="0"/>
              <a:t>年</a:t>
            </a:r>
            <a:r>
              <a:rPr kumimoji="1" lang="en-US" altLang="zh-CN" sz="3600" dirty="0"/>
              <a:t>4</a:t>
            </a:r>
            <a:r>
              <a:rPr kumimoji="1" lang="zh-CN" altLang="en-US" sz="3600" dirty="0"/>
              <a:t>月</a:t>
            </a:r>
            <a:endParaRPr kumimoji="1" lang="en-US" altLang="zh-CN" sz="3600" dirty="0"/>
          </a:p>
          <a:p>
            <a:pPr marL="285750" indent="-285750">
              <a:buFont typeface="Wingdings" charset="2"/>
              <a:buChar char="p"/>
            </a:pPr>
            <a:r>
              <a:rPr kumimoji="1" lang="zh-CN" altLang="en-US" sz="3600" dirty="0"/>
              <a:t>上海财经大学，</a:t>
            </a:r>
            <a:r>
              <a:rPr kumimoji="1" lang="en-US" altLang="zh-CN" sz="3600" dirty="0"/>
              <a:t>2018</a:t>
            </a:r>
            <a:r>
              <a:rPr kumimoji="1" lang="zh-CN" altLang="en-US" sz="3600" dirty="0"/>
              <a:t>年</a:t>
            </a:r>
            <a:r>
              <a:rPr kumimoji="1" lang="en-US" altLang="zh-CN" sz="3600" dirty="0"/>
              <a:t>4</a:t>
            </a:r>
            <a:r>
              <a:rPr kumimoji="1" lang="zh-CN" altLang="en-US" sz="3600" dirty="0" smtClean="0"/>
              <a:t>月</a:t>
            </a:r>
            <a:endParaRPr kumimoji="1" lang="en-US" altLang="zh-CN" sz="3600" dirty="0" smtClean="0"/>
          </a:p>
          <a:p>
            <a:pPr marL="285750" indent="-285750">
              <a:buFont typeface="Wingdings" charset="2"/>
              <a:buChar char="p"/>
            </a:pPr>
            <a:r>
              <a:rPr kumimoji="1" lang="zh-CN" altLang="en-US" sz="3600" dirty="0" smtClean="0"/>
              <a:t>浙江大学，</a:t>
            </a:r>
            <a:r>
              <a:rPr kumimoji="1" lang="en-US" altLang="zh-CN" sz="3600" dirty="0" smtClean="0"/>
              <a:t>2018</a:t>
            </a:r>
            <a:r>
              <a:rPr kumimoji="1" lang="zh-CN" altLang="en-US" sz="3600" dirty="0" smtClean="0"/>
              <a:t>年</a:t>
            </a:r>
            <a:r>
              <a:rPr kumimoji="1" lang="en-US" altLang="zh-CN" sz="3600" dirty="0" smtClean="0"/>
              <a:t>9</a:t>
            </a:r>
            <a:r>
              <a:rPr kumimoji="1" lang="zh-CN" altLang="en-US" sz="3600" dirty="0" smtClean="0"/>
              <a:t>月</a:t>
            </a:r>
            <a:endParaRPr kumimoji="1" lang="en-US" altLang="zh-CN" sz="3600" dirty="0" smtClean="0"/>
          </a:p>
          <a:p>
            <a:pPr marL="285750" indent="-285750">
              <a:buFont typeface="Wingdings" charset="2"/>
              <a:buChar char="p"/>
            </a:pPr>
            <a:r>
              <a:rPr kumimoji="1" lang="zh-CN" altLang="en-US" sz="3600" dirty="0" smtClean="0"/>
              <a:t>北京理工大学，</a:t>
            </a:r>
            <a:r>
              <a:rPr kumimoji="1" lang="en-US" altLang="zh-CN" sz="3600" dirty="0" smtClean="0"/>
              <a:t>2018</a:t>
            </a:r>
            <a:r>
              <a:rPr kumimoji="1" lang="zh-CN" altLang="en-US" sz="3600" dirty="0" smtClean="0"/>
              <a:t>年</a:t>
            </a:r>
            <a:r>
              <a:rPr kumimoji="1" lang="en-US" altLang="zh-CN" sz="3600" dirty="0" smtClean="0"/>
              <a:t>9</a:t>
            </a:r>
            <a:r>
              <a:rPr kumimoji="1" lang="zh-CN" altLang="en-US" sz="3600" dirty="0" smtClean="0"/>
              <a:t>月</a:t>
            </a:r>
            <a:endParaRPr kumimoji="1" lang="en-US" altLang="zh-CN" sz="3600" dirty="0" smtClean="0"/>
          </a:p>
          <a:p>
            <a:endParaRPr kumimoji="1" lang="zh-CN" altLang="en-US" dirty="0"/>
          </a:p>
        </p:txBody>
      </p:sp>
    </p:spTree>
    <p:extLst>
      <p:ext uri="{BB962C8B-B14F-4D97-AF65-F5344CB8AC3E}">
        <p14:creationId xmlns:p14="http://schemas.microsoft.com/office/powerpoint/2010/main" val="695827035"/>
      </p:ext>
    </p:extLst>
  </p:cSld>
  <p:clrMapOvr>
    <a:masterClrMapping/>
  </p:clrMapOvr>
  <p:transition spd="slow" advClick="0" advTm="0">
    <p:cov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3358612" cy="502766"/>
          </a:xfrm>
          <a:prstGeom prst="rect">
            <a:avLst/>
          </a:prstGeom>
          <a:noFill/>
        </p:spPr>
        <p:txBody>
          <a:bodyPr wrap="none" rtlCol="0">
            <a:spAutoFit/>
          </a:bodyPr>
          <a:lstStyle/>
          <a:p>
            <a:r>
              <a:rPr lang="zh-CN" altLang="en-US" sz="2667" b="1" dirty="0" smtClean="0">
                <a:solidFill>
                  <a:schemeClr val="tx1">
                    <a:lumMod val="75000"/>
                    <a:lumOff val="25000"/>
                  </a:schemeClr>
                </a:solidFill>
                <a:latin typeface="微软雅黑" pitchFamily="34" charset="-122"/>
                <a:ea typeface="微软雅黑" pitchFamily="34" charset="-122"/>
              </a:rPr>
              <a:t>区块链课程教学体系</a:t>
            </a:r>
            <a:endParaRPr lang="zh-CN" altLang="en-US" sz="2667" b="1" dirty="0">
              <a:solidFill>
                <a:schemeClr val="tx1">
                  <a:lumMod val="75000"/>
                  <a:lumOff val="25000"/>
                </a:schemeClr>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805264"/>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703512" y="5661248"/>
            <a:ext cx="4104456"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密码学：</a:t>
            </a:r>
            <a:r>
              <a:rPr kumimoji="1" lang="en-US" altLang="zh-CN" sz="2400" dirty="0" smtClean="0"/>
              <a:t>HASH</a:t>
            </a:r>
            <a:r>
              <a:rPr kumimoji="1" lang="zh-CN" altLang="en-US" sz="2400" dirty="0" smtClean="0"/>
              <a:t>算法、数字签名、椭圆曲线、零知识证明</a:t>
            </a:r>
            <a:endParaRPr kumimoji="1" lang="zh-CN" altLang="en-US" sz="2400" dirty="0"/>
          </a:p>
        </p:txBody>
      </p:sp>
      <p:sp>
        <p:nvSpPr>
          <p:cNvPr id="9" name="矩形 8"/>
          <p:cNvSpPr/>
          <p:nvPr/>
        </p:nvSpPr>
        <p:spPr>
          <a:xfrm>
            <a:off x="5951984" y="5661248"/>
            <a:ext cx="4464496"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分布式</a:t>
            </a:r>
            <a:r>
              <a:rPr kumimoji="1" lang="zh-CN" altLang="en-US" sz="2400" smtClean="0"/>
              <a:t>系统：分布式网络</a:t>
            </a:r>
            <a:r>
              <a:rPr kumimoji="1" lang="zh-CN" altLang="en-US" sz="2400" dirty="0" smtClean="0"/>
              <a:t>、分布式存储、分布式共识机制</a:t>
            </a:r>
            <a:endParaRPr kumimoji="1" lang="zh-CN" altLang="en-US" sz="2400" dirty="0"/>
          </a:p>
        </p:txBody>
      </p:sp>
      <p:sp>
        <p:nvSpPr>
          <p:cNvPr id="10" name="矩形 9"/>
          <p:cNvSpPr/>
          <p:nvPr/>
        </p:nvSpPr>
        <p:spPr>
          <a:xfrm>
            <a:off x="1703512" y="4509240"/>
            <a:ext cx="8712968"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区块链技术原理：区块链体系结构、区块结构、交易类型、区块链地址、账本数据解析等</a:t>
            </a:r>
            <a:endParaRPr kumimoji="1" lang="zh-CN" altLang="en-US" sz="2400" dirty="0"/>
          </a:p>
        </p:txBody>
      </p:sp>
      <p:sp>
        <p:nvSpPr>
          <p:cNvPr id="11" name="矩形 10"/>
          <p:cNvSpPr/>
          <p:nvPr/>
        </p:nvSpPr>
        <p:spPr>
          <a:xfrm>
            <a:off x="1703512" y="3357112"/>
            <a:ext cx="8712968"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区块链高级</a:t>
            </a:r>
            <a:r>
              <a:rPr kumimoji="1" lang="zh-CN" altLang="en-US" sz="2400" dirty="0"/>
              <a:t>技术</a:t>
            </a:r>
            <a:r>
              <a:rPr kumimoji="1" lang="zh-CN" altLang="en-US" sz="2400" dirty="0" smtClean="0"/>
              <a:t>：区块链隐私分析与保护、区块链安全攻击与防护、区块链</a:t>
            </a:r>
            <a:r>
              <a:rPr lang="zh-CN" altLang="en-US" sz="2400" dirty="0"/>
              <a:t>性能优化与互</a:t>
            </a:r>
            <a:r>
              <a:rPr lang="zh-CN" altLang="en-US" sz="2400" dirty="0" smtClean="0"/>
              <a:t>操作、区块链共识机制</a:t>
            </a:r>
            <a:r>
              <a:rPr kumimoji="1" lang="zh-CN" altLang="en-US" sz="2400" dirty="0" smtClean="0"/>
              <a:t>等</a:t>
            </a:r>
            <a:endParaRPr kumimoji="1" lang="zh-CN" altLang="en-US" sz="2400" dirty="0"/>
          </a:p>
        </p:txBody>
      </p:sp>
      <p:sp>
        <p:nvSpPr>
          <p:cNvPr id="12" name="矩形 11"/>
          <p:cNvSpPr/>
          <p:nvPr/>
        </p:nvSpPr>
        <p:spPr>
          <a:xfrm>
            <a:off x="1703512" y="2204984"/>
            <a:ext cx="8712968"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区块链平台实践：比特币、以太网、</a:t>
            </a:r>
            <a:r>
              <a:rPr lang="en-US" altLang="zh-CN" sz="2400" dirty="0"/>
              <a:t> Hyperledger </a:t>
            </a:r>
            <a:r>
              <a:rPr lang="en-US" altLang="zh-CN" sz="2400" dirty="0" smtClean="0"/>
              <a:t>Fabric</a:t>
            </a:r>
            <a:r>
              <a:rPr kumimoji="1" lang="zh-CN" altLang="en-US" sz="2400" dirty="0" smtClean="0"/>
              <a:t>等</a:t>
            </a:r>
            <a:endParaRPr kumimoji="1" lang="zh-CN" altLang="en-US" sz="2400" dirty="0"/>
          </a:p>
        </p:txBody>
      </p:sp>
      <p:sp>
        <p:nvSpPr>
          <p:cNvPr id="13" name="矩形 12"/>
          <p:cNvSpPr/>
          <p:nvPr/>
        </p:nvSpPr>
        <p:spPr>
          <a:xfrm>
            <a:off x="1703512" y="1052856"/>
            <a:ext cx="8712968" cy="10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区块链综合应用</a:t>
            </a:r>
            <a:endParaRPr kumimoji="1" lang="zh-CN" altLang="en-US" sz="2400" dirty="0"/>
          </a:p>
        </p:txBody>
      </p:sp>
    </p:spTree>
    <p:extLst>
      <p:ext uri="{BB962C8B-B14F-4D97-AF65-F5344CB8AC3E}">
        <p14:creationId xmlns:p14="http://schemas.microsoft.com/office/powerpoint/2010/main" val="459662456"/>
      </p:ext>
    </p:extLst>
  </p:cSld>
  <p:clrMapOvr>
    <a:masterClrMapping/>
  </p:clrMapOvr>
  <p:transition spd="slow" advClick="0" advTm="0">
    <p:cove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0" y="1988840"/>
            <a:ext cx="12192000" cy="2520280"/>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Text Box 2"/>
          <p:cNvSpPr txBox="1">
            <a:spLocks noChangeArrowheads="1"/>
          </p:cNvSpPr>
          <p:nvPr/>
        </p:nvSpPr>
        <p:spPr bwMode="auto">
          <a:xfrm>
            <a:off x="1524001" y="2564904"/>
            <a:ext cx="8798923" cy="1077218"/>
          </a:xfrm>
          <a:prstGeom prst="rect">
            <a:avLst/>
          </a:prstGeom>
          <a:noFill/>
          <a:ln w="9525">
            <a:noFill/>
            <a:miter lim="800000"/>
            <a:headEnd/>
            <a:tailEnd/>
          </a:ln>
        </p:spPr>
        <p:txBody>
          <a:bodyPr wrap="square">
            <a:spAutoFit/>
          </a:bodyPr>
          <a:lstStyle/>
          <a:p>
            <a:pPr algn="ctr"/>
            <a:r>
              <a:rPr lang="zh-CN" altLang="en-US" sz="6400" b="1" dirty="0">
                <a:solidFill>
                  <a:schemeClr val="bg1"/>
                </a:solidFill>
                <a:latin typeface="微软雅黑" pitchFamily="34" charset="-122"/>
                <a:ea typeface="微软雅黑" pitchFamily="34" charset="-122"/>
              </a:rPr>
              <a:t>谢谢大家！</a:t>
            </a:r>
          </a:p>
        </p:txBody>
      </p:sp>
      <p:grpSp>
        <p:nvGrpSpPr>
          <p:cNvPr id="23" name="组合 22"/>
          <p:cNvGrpSpPr/>
          <p:nvPr/>
        </p:nvGrpSpPr>
        <p:grpSpPr>
          <a:xfrm>
            <a:off x="2783632" y="3933056"/>
            <a:ext cx="6589684" cy="61708"/>
            <a:chOff x="2054384" y="3643262"/>
            <a:chExt cx="4942263" cy="46281"/>
          </a:xfrm>
        </p:grpSpPr>
        <p:grpSp>
          <p:nvGrpSpPr>
            <p:cNvPr id="67" name="组合 66"/>
            <p:cNvGrpSpPr/>
            <p:nvPr/>
          </p:nvGrpSpPr>
          <p:grpSpPr>
            <a:xfrm>
              <a:off x="2054384" y="3643262"/>
              <a:ext cx="4919404" cy="45719"/>
              <a:chOff x="2010494" y="4118060"/>
              <a:chExt cx="4919404" cy="45719"/>
            </a:xfrm>
          </p:grpSpPr>
          <p:cxnSp>
            <p:nvCxnSpPr>
              <p:cNvPr id="59" name="直接连接符 58"/>
              <p:cNvCxnSpPr/>
              <p:nvPr/>
            </p:nvCxnSpPr>
            <p:spPr>
              <a:xfrm>
                <a:off x="2033354" y="4140342"/>
                <a:ext cx="48965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2010494" y="411806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
          <p:nvSpPr>
            <p:cNvPr id="85" name="椭圆 84"/>
            <p:cNvSpPr/>
            <p:nvPr/>
          </p:nvSpPr>
          <p:spPr>
            <a:xfrm>
              <a:off x="6950928" y="3643824"/>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spTree>
    <p:extLst>
      <p:ext uri="{BB962C8B-B14F-4D97-AF65-F5344CB8AC3E}">
        <p14:creationId xmlns:p14="http://schemas.microsoft.com/office/powerpoint/2010/main" val="128485945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outVertical)">
                                      <p:cBhvr>
                                        <p:cTn id="7" dur="500"/>
                                        <p:tgtEl>
                                          <p:spTgt spid="5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57"/>
                                        </p:tgtEl>
                                        <p:attrNameLst>
                                          <p:attrName>style.visibility</p:attrName>
                                        </p:attrNameLst>
                                      </p:cBhvr>
                                      <p:to>
                                        <p:strVal val="visible"/>
                                      </p:to>
                                    </p:set>
                                    <p:anim calcmode="lin" valueType="num">
                                      <p:cBhvr>
                                        <p:cTn id="11" dur="8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2" dur="800" fill="hold"/>
                                        <p:tgtEl>
                                          <p:spTgt spid="57"/>
                                        </p:tgtEl>
                                        <p:attrNameLst>
                                          <p:attrName>ppt_y</p:attrName>
                                        </p:attrNameLst>
                                      </p:cBhvr>
                                      <p:tavLst>
                                        <p:tav tm="0">
                                          <p:val>
                                            <p:strVal val="#ppt_y"/>
                                          </p:val>
                                        </p:tav>
                                        <p:tav tm="100000">
                                          <p:val>
                                            <p:strVal val="#ppt_y"/>
                                          </p:val>
                                        </p:tav>
                                      </p:tavLst>
                                    </p:anim>
                                    <p:anim calcmode="lin" valueType="num">
                                      <p:cBhvr>
                                        <p:cTn id="13" dur="8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4" dur="8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800" tmFilter="0,0; .5, 1; 1, 1"/>
                                        <p:tgtEl>
                                          <p:spTgt spid="57"/>
                                        </p:tgtEl>
                                      </p:cBhvr>
                                    </p:animEffect>
                                  </p:childTnLst>
                                </p:cTn>
                              </p:par>
                            </p:childTnLst>
                          </p:cTn>
                        </p:par>
                        <p:par>
                          <p:cTn id="16" fill="hold">
                            <p:stCondLst>
                              <p:cond delay="1620"/>
                            </p:stCondLst>
                            <p:childTnLst>
                              <p:par>
                                <p:cTn id="17" presetID="16" presetClass="entr" presetSubtype="21"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3" y="148000"/>
            <a:ext cx="1891865"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区块链概念</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pic>
        <p:nvPicPr>
          <p:cNvPr id="17" name="图片 16">
            <a:extLst>
              <a:ext uri="{FF2B5EF4-FFF2-40B4-BE49-F238E27FC236}">
                <a16:creationId xmlns:a16="http://schemas.microsoft.com/office/drawing/2014/main" id="{92183C47-342E-4FF1-881E-6C901B6E3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645200" y="2959200"/>
            <a:ext cx="5544616" cy="1584176"/>
          </a:xfrm>
          <a:prstGeom prst="rect">
            <a:avLst/>
          </a:prstGeom>
        </p:spPr>
      </p:pic>
      <p:grpSp>
        <p:nvGrpSpPr>
          <p:cNvPr id="33" name="组合 6"/>
          <p:cNvGrpSpPr/>
          <p:nvPr/>
        </p:nvGrpSpPr>
        <p:grpSpPr>
          <a:xfrm>
            <a:off x="2566800" y="1124745"/>
            <a:ext cx="8929800" cy="1153654"/>
            <a:chOff x="4137025" y="2248570"/>
            <a:chExt cx="7430789" cy="1153654"/>
          </a:xfrm>
        </p:grpSpPr>
        <p:sp>
          <p:nvSpPr>
            <p:cNvPr id="34" name="Rectangle 9"/>
            <p:cNvSpPr/>
            <p:nvPr/>
          </p:nvSpPr>
          <p:spPr>
            <a:xfrm>
              <a:off x="4137025" y="2303463"/>
              <a:ext cx="83491" cy="1025227"/>
            </a:xfrm>
            <a:prstGeom prst="rect">
              <a:avLst/>
            </a:prstGeom>
            <a:gradFill>
              <a:gsLst>
                <a:gs pos="0">
                  <a:srgbClr val="0070C0"/>
                </a:gs>
                <a:gs pos="100000">
                  <a:srgbClr val="00B0F0"/>
                </a:gs>
              </a:gsLst>
              <a:lin ang="5400000" scaled="0"/>
            </a:gradFill>
            <a:ln w="25400" cap="flat" cmpd="sng" algn="ctr">
              <a:noFill/>
              <a:prstDash val="solid"/>
            </a:ln>
            <a:effectLst>
              <a:outerShdw blurRad="254000" dist="63500" dir="5400000" algn="ctr" rotWithShape="0">
                <a:srgbClr val="000000">
                  <a:alpha val="43137"/>
                </a:srgbClr>
              </a:outerShdw>
            </a:effectLst>
          </p:spPr>
          <p:txBody>
            <a:bodyPr anchor="ctr"/>
            <a:lstStyle/>
            <a:p>
              <a:pPr algn="ctr" defTabSz="1217615">
                <a:defRPr/>
              </a:pPr>
              <a:endParaRPr lang="en-US" sz="3190" kern="0">
                <a:solidFill>
                  <a:prstClr val="white"/>
                </a:solidFill>
                <a:latin typeface="Roboto"/>
              </a:endParaRPr>
            </a:p>
          </p:txBody>
        </p:sp>
        <p:sp>
          <p:nvSpPr>
            <p:cNvPr id="37" name="TextBox 20"/>
            <p:cNvSpPr txBox="1"/>
            <p:nvPr/>
          </p:nvSpPr>
          <p:spPr>
            <a:xfrm>
              <a:off x="4238625" y="2248570"/>
              <a:ext cx="4139593" cy="461665"/>
            </a:xfrm>
            <a:prstGeom prst="rect">
              <a:avLst/>
            </a:prstGeom>
            <a:noFill/>
          </p:spPr>
          <p:txBody>
            <a:bodyPr wrap="none">
              <a:spAutoFit/>
            </a:bodyPr>
            <a:lstStyle/>
            <a:p>
              <a:pPr defTabSz="1217615">
                <a:defRPr/>
              </a:pPr>
              <a:r>
                <a:rPr lang="zh-CN" altLang="en-US" sz="2400" dirty="0">
                  <a:solidFill>
                    <a:srgbClr val="00B0F0"/>
                  </a:solidFill>
                  <a:latin typeface="微软雅黑" panose="020B0503020204020204" pitchFamily="34" charset="-122"/>
                  <a:ea typeface="微软雅黑" panose="020B0503020204020204" pitchFamily="34" charset="-122"/>
                </a:rPr>
                <a:t>区块链是生产关系的变革</a:t>
              </a:r>
              <a:endParaRPr lang="en-US" altLang="zh-CN" sz="2400" dirty="0">
                <a:solidFill>
                  <a:srgbClr val="00B0F0"/>
                </a:solidFill>
                <a:latin typeface="微软雅黑" panose="020B0503020204020204" pitchFamily="34" charset="-122"/>
                <a:ea typeface="微软雅黑" panose="020B0503020204020204" pitchFamily="34" charset="-122"/>
              </a:endParaRPr>
            </a:p>
          </p:txBody>
        </p:sp>
        <p:sp>
          <p:nvSpPr>
            <p:cNvPr id="38" name="矩形 8"/>
            <p:cNvSpPr>
              <a:spLocks noChangeArrowheads="1"/>
            </p:cNvSpPr>
            <p:nvPr/>
          </p:nvSpPr>
          <p:spPr bwMode="auto">
            <a:xfrm>
              <a:off x="4340225" y="2663560"/>
              <a:ext cx="72275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大数据、人工智能等技术都是生产效率的提升，是生产力的革命，而区块链的发明是生产关系的革命。</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47" name="矩形 46"/>
          <p:cNvSpPr/>
          <p:nvPr/>
        </p:nvSpPr>
        <p:spPr>
          <a:xfrm>
            <a:off x="11498400" y="5662800"/>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stretch>
            <a:fillRect/>
          </a:stretch>
        </p:blipFill>
        <p:spPr>
          <a:xfrm>
            <a:off x="4295800" y="2492897"/>
            <a:ext cx="5832648" cy="3690973"/>
          </a:xfrm>
          <a:prstGeom prst="rect">
            <a:avLst/>
          </a:prstGeom>
        </p:spPr>
      </p:pic>
    </p:spTree>
    <p:extLst>
      <p:ext uri="{BB962C8B-B14F-4D97-AF65-F5344CB8AC3E}">
        <p14:creationId xmlns:p14="http://schemas.microsoft.com/office/powerpoint/2010/main" val="667678004"/>
      </p:ext>
    </p:extLst>
  </p:cSld>
  <p:clrMapOvr>
    <a:masterClrMapping/>
  </p:clrMapOvr>
  <p:transition spd="slow" advClick="0" advTm="0">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3" y="148000"/>
            <a:ext cx="1891865"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区块链概念</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pic>
        <p:nvPicPr>
          <p:cNvPr id="17" name="图片 16">
            <a:extLst>
              <a:ext uri="{FF2B5EF4-FFF2-40B4-BE49-F238E27FC236}">
                <a16:creationId xmlns:a16="http://schemas.microsoft.com/office/drawing/2014/main" id="{92183C47-342E-4FF1-881E-6C901B6E3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645200" y="2959200"/>
            <a:ext cx="5544616" cy="1584176"/>
          </a:xfrm>
          <a:prstGeom prst="rect">
            <a:avLst/>
          </a:prstGeom>
        </p:spPr>
      </p:pic>
      <p:grpSp>
        <p:nvGrpSpPr>
          <p:cNvPr id="33" name="组合 6"/>
          <p:cNvGrpSpPr/>
          <p:nvPr/>
        </p:nvGrpSpPr>
        <p:grpSpPr>
          <a:xfrm>
            <a:off x="2567608" y="1196752"/>
            <a:ext cx="2869442" cy="1025227"/>
            <a:chOff x="4137025" y="2303463"/>
            <a:chExt cx="3327067" cy="1025227"/>
          </a:xfrm>
        </p:grpSpPr>
        <p:sp>
          <p:nvSpPr>
            <p:cNvPr id="34" name="Rectangle 9"/>
            <p:cNvSpPr/>
            <p:nvPr/>
          </p:nvSpPr>
          <p:spPr>
            <a:xfrm>
              <a:off x="4137025" y="2303463"/>
              <a:ext cx="83491" cy="1025227"/>
            </a:xfrm>
            <a:prstGeom prst="rect">
              <a:avLst/>
            </a:prstGeom>
            <a:gradFill>
              <a:gsLst>
                <a:gs pos="0">
                  <a:srgbClr val="0070C0"/>
                </a:gs>
                <a:gs pos="100000">
                  <a:srgbClr val="00B0F0"/>
                </a:gs>
              </a:gsLst>
              <a:lin ang="5400000" scaled="0"/>
            </a:gradFill>
            <a:ln w="25400" cap="flat" cmpd="sng" algn="ctr">
              <a:noFill/>
              <a:prstDash val="solid"/>
            </a:ln>
            <a:effectLst>
              <a:outerShdw blurRad="254000" dist="63500" dir="5400000" algn="ctr" rotWithShape="0">
                <a:srgbClr val="000000">
                  <a:alpha val="43137"/>
                </a:srgbClr>
              </a:outerShdw>
            </a:effectLst>
          </p:spPr>
          <p:txBody>
            <a:bodyPr anchor="ctr"/>
            <a:lstStyle/>
            <a:p>
              <a:pPr algn="ctr" defTabSz="1217615">
                <a:defRPr/>
              </a:pPr>
              <a:endParaRPr lang="en-US" sz="3190" kern="0">
                <a:solidFill>
                  <a:prstClr val="white"/>
                </a:solidFill>
                <a:latin typeface="Roboto"/>
              </a:endParaRPr>
            </a:p>
          </p:txBody>
        </p:sp>
        <p:sp>
          <p:nvSpPr>
            <p:cNvPr id="37" name="TextBox 20"/>
            <p:cNvSpPr txBox="1"/>
            <p:nvPr/>
          </p:nvSpPr>
          <p:spPr>
            <a:xfrm>
              <a:off x="4304008" y="2536602"/>
              <a:ext cx="3160084" cy="461665"/>
            </a:xfrm>
            <a:prstGeom prst="rect">
              <a:avLst/>
            </a:prstGeom>
            <a:noFill/>
          </p:spPr>
          <p:txBody>
            <a:bodyPr wrap="none">
              <a:spAutoFit/>
            </a:bodyPr>
            <a:lstStyle/>
            <a:p>
              <a:pPr defTabSz="1217615">
                <a:defRPr/>
              </a:pPr>
              <a:r>
                <a:rPr lang="en-US" altLang="zh-CN" sz="2400" dirty="0">
                  <a:solidFill>
                    <a:srgbClr val="00B0F0"/>
                  </a:solidFill>
                  <a:latin typeface="微软雅黑" panose="020B0503020204020204" pitchFamily="34" charset="-122"/>
                  <a:ea typeface="微软雅黑" panose="020B0503020204020204" pitchFamily="34" charset="-122"/>
                </a:rPr>
                <a:t>NIST</a:t>
              </a:r>
              <a:r>
                <a:rPr lang="zh-CN" altLang="en-US" sz="2400" dirty="0">
                  <a:solidFill>
                    <a:srgbClr val="00B0F0"/>
                  </a:solidFill>
                  <a:latin typeface="微软雅黑" panose="020B0503020204020204" pitchFamily="34" charset="-122"/>
                  <a:ea typeface="微软雅黑" panose="020B0503020204020204" pitchFamily="34" charset="-122"/>
                </a:rPr>
                <a:t>的区块链定义</a:t>
              </a:r>
              <a:endParaRPr lang="en-US" altLang="zh-CN" sz="2400" dirty="0">
                <a:solidFill>
                  <a:srgbClr val="00B0F0"/>
                </a:solidFill>
                <a:latin typeface="微软雅黑" panose="020B0503020204020204" pitchFamily="34" charset="-122"/>
                <a:ea typeface="微软雅黑" panose="020B0503020204020204" pitchFamily="34" charset="-122"/>
              </a:endParaRPr>
            </a:p>
          </p:txBody>
        </p:sp>
      </p:grpSp>
      <p:sp>
        <p:nvSpPr>
          <p:cNvPr id="47" name="矩形 46"/>
          <p:cNvSpPr/>
          <p:nvPr/>
        </p:nvSpPr>
        <p:spPr>
          <a:xfrm>
            <a:off x="11498400" y="5662800"/>
            <a:ext cx="179512" cy="690910"/>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3632" y="2708920"/>
            <a:ext cx="8784976" cy="2304256"/>
          </a:xfrm>
          <a:prstGeom prst="rect">
            <a:avLst/>
          </a:prstGeom>
        </p:spPr>
      </p:pic>
    </p:spTree>
    <p:extLst>
      <p:ext uri="{BB962C8B-B14F-4D97-AF65-F5344CB8AC3E}">
        <p14:creationId xmlns:p14="http://schemas.microsoft.com/office/powerpoint/2010/main" val="48098903"/>
      </p:ext>
    </p:extLst>
  </p:cSld>
  <p:clrMapOvr>
    <a:masterClrMapping/>
  </p:clrMapOvr>
  <p:transition spd="slow" advClick="0" advTm="0">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3" y="148000"/>
            <a:ext cx="1891865"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区块链特征</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6600" y="5661248"/>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7"/>
          <p:cNvSpPr>
            <a:spLocks/>
          </p:cNvSpPr>
          <p:nvPr/>
        </p:nvSpPr>
        <p:spPr bwMode="auto">
          <a:xfrm>
            <a:off x="1631505" y="1124745"/>
            <a:ext cx="3960277" cy="4875161"/>
          </a:xfrm>
          <a:custGeom>
            <a:avLst/>
            <a:gdLst>
              <a:gd name="T0" fmla="*/ 401 w 1218"/>
              <a:gd name="T1" fmla="*/ 1586 h 1586"/>
              <a:gd name="T2" fmla="*/ 665 w 1218"/>
              <a:gd name="T3" fmla="*/ 1586 h 1586"/>
              <a:gd name="T4" fmla="*/ 647 w 1218"/>
              <a:gd name="T5" fmla="*/ 1268 h 1586"/>
              <a:gd name="T6" fmla="*/ 765 w 1218"/>
              <a:gd name="T7" fmla="*/ 746 h 1586"/>
              <a:gd name="T8" fmla="*/ 1178 w 1218"/>
              <a:gd name="T9" fmla="*/ 746 h 1586"/>
              <a:gd name="T10" fmla="*/ 775 w 1218"/>
              <a:gd name="T11" fmla="*/ 674 h 1586"/>
              <a:gd name="T12" fmla="*/ 1218 w 1218"/>
              <a:gd name="T13" fmla="*/ 459 h 1586"/>
              <a:gd name="T14" fmla="*/ 945 w 1218"/>
              <a:gd name="T15" fmla="*/ 448 h 1586"/>
              <a:gd name="T16" fmla="*/ 952 w 1218"/>
              <a:gd name="T17" fmla="*/ 198 h 1586"/>
              <a:gd name="T18" fmla="*/ 821 w 1218"/>
              <a:gd name="T19" fmla="*/ 523 h 1586"/>
              <a:gd name="T20" fmla="*/ 632 w 1218"/>
              <a:gd name="T21" fmla="*/ 746 h 1586"/>
              <a:gd name="T22" fmla="*/ 821 w 1218"/>
              <a:gd name="T23" fmla="*/ 208 h 1586"/>
              <a:gd name="T24" fmla="*/ 608 w 1218"/>
              <a:gd name="T25" fmla="*/ 360 h 1586"/>
              <a:gd name="T26" fmla="*/ 313 w 1218"/>
              <a:gd name="T27" fmla="*/ 26 h 1586"/>
              <a:gd name="T28" fmla="*/ 541 w 1218"/>
              <a:gd name="T29" fmla="*/ 318 h 1586"/>
              <a:gd name="T30" fmla="*/ 321 w 1218"/>
              <a:gd name="T31" fmla="*/ 217 h 1586"/>
              <a:gd name="T32" fmla="*/ 113 w 1218"/>
              <a:gd name="T33" fmla="*/ 107 h 1586"/>
              <a:gd name="T34" fmla="*/ 321 w 1218"/>
              <a:gd name="T35" fmla="*/ 240 h 1586"/>
              <a:gd name="T36" fmla="*/ 557 w 1218"/>
              <a:gd name="T37" fmla="*/ 448 h 1586"/>
              <a:gd name="T38" fmla="*/ 577 w 1218"/>
              <a:gd name="T39" fmla="*/ 904 h 1586"/>
              <a:gd name="T40" fmla="*/ 377 w 1218"/>
              <a:gd name="T41" fmla="*/ 693 h 1586"/>
              <a:gd name="T42" fmla="*/ 299 w 1218"/>
              <a:gd name="T43" fmla="*/ 407 h 1586"/>
              <a:gd name="T44" fmla="*/ 275 w 1218"/>
              <a:gd name="T45" fmla="*/ 648 h 1586"/>
              <a:gd name="T46" fmla="*/ 0 w 1218"/>
              <a:gd name="T47" fmla="*/ 662 h 1586"/>
              <a:gd name="T48" fmla="*/ 321 w 1218"/>
              <a:gd name="T49" fmla="*/ 710 h 1586"/>
              <a:gd name="T50" fmla="*/ 513 w 1218"/>
              <a:gd name="T51" fmla="*/ 980 h 1586"/>
              <a:gd name="T52" fmla="*/ 125 w 1218"/>
              <a:gd name="T53" fmla="*/ 1038 h 1586"/>
              <a:gd name="T54" fmla="*/ 501 w 1218"/>
              <a:gd name="T55" fmla="*/ 1050 h 1586"/>
              <a:gd name="T56" fmla="*/ 401 w 1218"/>
              <a:gd name="T57"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8" h="1586">
                <a:moveTo>
                  <a:pt x="401" y="1586"/>
                </a:moveTo>
                <a:cubicBezTo>
                  <a:pt x="665" y="1586"/>
                  <a:pt x="665" y="1586"/>
                  <a:pt x="665" y="1586"/>
                </a:cubicBezTo>
                <a:cubicBezTo>
                  <a:pt x="665" y="1586"/>
                  <a:pt x="659" y="1456"/>
                  <a:pt x="647" y="1268"/>
                </a:cubicBezTo>
                <a:cubicBezTo>
                  <a:pt x="635" y="1080"/>
                  <a:pt x="629" y="840"/>
                  <a:pt x="765" y="746"/>
                </a:cubicBezTo>
                <a:cubicBezTo>
                  <a:pt x="901" y="652"/>
                  <a:pt x="1096" y="648"/>
                  <a:pt x="1178" y="746"/>
                </a:cubicBezTo>
                <a:cubicBezTo>
                  <a:pt x="1178" y="746"/>
                  <a:pt x="1017" y="568"/>
                  <a:pt x="775" y="674"/>
                </a:cubicBezTo>
                <a:cubicBezTo>
                  <a:pt x="775" y="674"/>
                  <a:pt x="912" y="370"/>
                  <a:pt x="1218" y="459"/>
                </a:cubicBezTo>
                <a:cubicBezTo>
                  <a:pt x="1218" y="459"/>
                  <a:pt x="1081" y="404"/>
                  <a:pt x="945" y="448"/>
                </a:cubicBezTo>
                <a:cubicBezTo>
                  <a:pt x="945" y="448"/>
                  <a:pt x="1022" y="359"/>
                  <a:pt x="952" y="198"/>
                </a:cubicBezTo>
                <a:cubicBezTo>
                  <a:pt x="952" y="198"/>
                  <a:pt x="1027" y="402"/>
                  <a:pt x="821" y="523"/>
                </a:cubicBezTo>
                <a:cubicBezTo>
                  <a:pt x="714" y="586"/>
                  <a:pt x="632" y="746"/>
                  <a:pt x="632" y="746"/>
                </a:cubicBezTo>
                <a:cubicBezTo>
                  <a:pt x="632" y="746"/>
                  <a:pt x="551" y="236"/>
                  <a:pt x="821" y="208"/>
                </a:cubicBezTo>
                <a:cubicBezTo>
                  <a:pt x="821" y="208"/>
                  <a:pt x="668" y="205"/>
                  <a:pt x="608" y="360"/>
                </a:cubicBezTo>
                <a:cubicBezTo>
                  <a:pt x="608" y="360"/>
                  <a:pt x="557" y="0"/>
                  <a:pt x="313" y="26"/>
                </a:cubicBezTo>
                <a:cubicBezTo>
                  <a:pt x="313" y="26"/>
                  <a:pt x="521" y="8"/>
                  <a:pt x="541" y="318"/>
                </a:cubicBezTo>
                <a:cubicBezTo>
                  <a:pt x="541" y="318"/>
                  <a:pt x="482" y="198"/>
                  <a:pt x="321" y="217"/>
                </a:cubicBezTo>
                <a:cubicBezTo>
                  <a:pt x="161" y="236"/>
                  <a:pt x="113" y="107"/>
                  <a:pt x="113" y="107"/>
                </a:cubicBezTo>
                <a:cubicBezTo>
                  <a:pt x="113" y="107"/>
                  <a:pt x="154" y="229"/>
                  <a:pt x="321" y="240"/>
                </a:cubicBezTo>
                <a:cubicBezTo>
                  <a:pt x="489" y="252"/>
                  <a:pt x="555" y="378"/>
                  <a:pt x="557" y="448"/>
                </a:cubicBezTo>
                <a:cubicBezTo>
                  <a:pt x="559" y="518"/>
                  <a:pt x="577" y="904"/>
                  <a:pt x="577" y="904"/>
                </a:cubicBezTo>
                <a:cubicBezTo>
                  <a:pt x="577" y="904"/>
                  <a:pt x="485" y="767"/>
                  <a:pt x="377" y="693"/>
                </a:cubicBezTo>
                <a:cubicBezTo>
                  <a:pt x="269" y="618"/>
                  <a:pt x="229" y="510"/>
                  <a:pt x="299" y="407"/>
                </a:cubicBezTo>
                <a:cubicBezTo>
                  <a:pt x="299" y="407"/>
                  <a:pt x="213" y="494"/>
                  <a:pt x="275" y="648"/>
                </a:cubicBezTo>
                <a:cubicBezTo>
                  <a:pt x="275" y="648"/>
                  <a:pt x="135" y="592"/>
                  <a:pt x="0" y="662"/>
                </a:cubicBezTo>
                <a:cubicBezTo>
                  <a:pt x="0" y="662"/>
                  <a:pt x="192" y="586"/>
                  <a:pt x="321" y="710"/>
                </a:cubicBezTo>
                <a:cubicBezTo>
                  <a:pt x="451" y="834"/>
                  <a:pt x="513" y="980"/>
                  <a:pt x="513" y="980"/>
                </a:cubicBezTo>
                <a:cubicBezTo>
                  <a:pt x="513" y="980"/>
                  <a:pt x="297" y="886"/>
                  <a:pt x="125" y="1038"/>
                </a:cubicBezTo>
                <a:cubicBezTo>
                  <a:pt x="125" y="1038"/>
                  <a:pt x="431" y="886"/>
                  <a:pt x="501" y="1050"/>
                </a:cubicBezTo>
                <a:cubicBezTo>
                  <a:pt x="571" y="1214"/>
                  <a:pt x="551" y="1440"/>
                  <a:pt x="401" y="1586"/>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B0F0"/>
              </a:solidFill>
              <a:latin typeface="微软雅黑" panose="020B0503020204020204" pitchFamily="34" charset="-122"/>
              <a:ea typeface="微软雅黑" panose="020B0503020204020204" pitchFamily="34" charset="-122"/>
            </a:endParaRPr>
          </a:p>
        </p:txBody>
      </p:sp>
      <p:grpSp>
        <p:nvGrpSpPr>
          <p:cNvPr id="13" name="Group 6"/>
          <p:cNvGrpSpPr/>
          <p:nvPr/>
        </p:nvGrpSpPr>
        <p:grpSpPr>
          <a:xfrm>
            <a:off x="1775520" y="2040036"/>
            <a:ext cx="4392488" cy="2832242"/>
            <a:chOff x="440240" y="2347399"/>
            <a:chExt cx="4362349" cy="2832242"/>
          </a:xfrm>
        </p:grpSpPr>
        <p:sp>
          <p:nvSpPr>
            <p:cNvPr id="14" name="Content Placeholder 2"/>
            <p:cNvSpPr txBox="1">
              <a:spLocks/>
            </p:cNvSpPr>
            <p:nvPr/>
          </p:nvSpPr>
          <p:spPr>
            <a:xfrm>
              <a:off x="440240" y="2800259"/>
              <a:ext cx="1410020" cy="3275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200" b="1" dirty="0">
                  <a:solidFill>
                    <a:srgbClr val="00B0F0"/>
                  </a:solidFill>
                  <a:latin typeface="微软雅黑" panose="020B0503020204020204" pitchFamily="34" charset="-122"/>
                  <a:ea typeface="微软雅黑" panose="020B0503020204020204" pitchFamily="34" charset="-122"/>
                </a:rPr>
                <a:t>数据可靠</a:t>
              </a:r>
              <a:endParaRPr lang="en-US" altLang="zh-CN" sz="2200" b="1" dirty="0">
                <a:solidFill>
                  <a:srgbClr val="00B0F0"/>
                </a:solidFill>
                <a:latin typeface="微软雅黑" panose="020B0503020204020204" pitchFamily="34" charset="-122"/>
                <a:ea typeface="微软雅黑" panose="020B0503020204020204" pitchFamily="34" charset="-122"/>
              </a:endParaRPr>
            </a:p>
          </p:txBody>
        </p:sp>
        <p:sp>
          <p:nvSpPr>
            <p:cNvPr id="15" name="Content Placeholder 2"/>
            <p:cNvSpPr txBox="1">
              <a:spLocks/>
            </p:cNvSpPr>
            <p:nvPr/>
          </p:nvSpPr>
          <p:spPr>
            <a:xfrm>
              <a:off x="2677434" y="2347399"/>
              <a:ext cx="1165306" cy="32759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200" b="1" dirty="0">
                  <a:solidFill>
                    <a:srgbClr val="00B0F0"/>
                  </a:solidFill>
                  <a:latin typeface="微软雅黑" panose="020B0503020204020204" pitchFamily="34" charset="-122"/>
                  <a:ea typeface="微软雅黑" panose="020B0503020204020204" pitchFamily="34" charset="-122"/>
                </a:rPr>
                <a:t>匿名</a:t>
              </a:r>
              <a:endParaRPr lang="en-US" altLang="zh-CN" sz="2200" b="1" dirty="0">
                <a:solidFill>
                  <a:srgbClr val="00B0F0"/>
                </a:solidFill>
                <a:latin typeface="微软雅黑" panose="020B0503020204020204" pitchFamily="34" charset="-122"/>
                <a:ea typeface="微软雅黑" panose="020B0503020204020204" pitchFamily="34" charset="-122"/>
              </a:endParaRPr>
            </a:p>
          </p:txBody>
        </p:sp>
        <p:sp>
          <p:nvSpPr>
            <p:cNvPr id="16" name="Content Placeholder 2"/>
            <p:cNvSpPr txBox="1">
              <a:spLocks/>
            </p:cNvSpPr>
            <p:nvPr/>
          </p:nvSpPr>
          <p:spPr>
            <a:xfrm>
              <a:off x="3464576" y="3088291"/>
              <a:ext cx="1281837" cy="32759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200" b="1" dirty="0">
                  <a:solidFill>
                    <a:srgbClr val="00B0F0"/>
                  </a:solidFill>
                  <a:latin typeface="微软雅黑" panose="020B0503020204020204" pitchFamily="34" charset="-122"/>
                  <a:ea typeface="微软雅黑" panose="020B0503020204020204" pitchFamily="34" charset="-122"/>
                </a:rPr>
                <a:t>去信任</a:t>
              </a:r>
              <a:endParaRPr lang="en-US" altLang="zh-CN" sz="2200" b="1" dirty="0">
                <a:solidFill>
                  <a:srgbClr val="00B0F0"/>
                </a:solidFill>
                <a:latin typeface="微软雅黑" panose="020B0503020204020204" pitchFamily="34" charset="-122"/>
                <a:ea typeface="微软雅黑" panose="020B0503020204020204" pitchFamily="34" charset="-122"/>
              </a:endParaRPr>
            </a:p>
          </p:txBody>
        </p:sp>
        <p:sp>
          <p:nvSpPr>
            <p:cNvPr id="19" name="Content Placeholder 2"/>
            <p:cNvSpPr txBox="1">
              <a:spLocks/>
            </p:cNvSpPr>
            <p:nvPr/>
          </p:nvSpPr>
          <p:spPr>
            <a:xfrm>
              <a:off x="3392568" y="4024395"/>
              <a:ext cx="1410021" cy="32759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200" b="1" dirty="0">
                  <a:solidFill>
                    <a:srgbClr val="00B0F0"/>
                  </a:solidFill>
                  <a:latin typeface="微软雅黑" panose="020B0503020204020204" pitchFamily="34" charset="-122"/>
                  <a:ea typeface="微软雅黑" panose="020B0503020204020204" pitchFamily="34" charset="-122"/>
                </a:rPr>
                <a:t>高度透明</a:t>
              </a:r>
              <a:endParaRPr lang="en-US" sz="2200" b="1" dirty="0">
                <a:solidFill>
                  <a:srgbClr val="00B0F0"/>
                </a:solidFill>
                <a:latin typeface="微软雅黑" panose="020B0503020204020204" pitchFamily="34" charset="-122"/>
                <a:ea typeface="微软雅黑" panose="020B0503020204020204" pitchFamily="34" charset="-122"/>
              </a:endParaRPr>
            </a:p>
          </p:txBody>
        </p:sp>
        <p:sp>
          <p:nvSpPr>
            <p:cNvPr id="20" name="Content Placeholder 2"/>
            <p:cNvSpPr txBox="1">
              <a:spLocks/>
            </p:cNvSpPr>
            <p:nvPr/>
          </p:nvSpPr>
          <p:spPr>
            <a:xfrm>
              <a:off x="512248" y="4852047"/>
              <a:ext cx="1320953" cy="32759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200" b="1" dirty="0">
                  <a:solidFill>
                    <a:srgbClr val="00B0F0"/>
                  </a:solidFill>
                  <a:latin typeface="微软雅黑" panose="020B0503020204020204" pitchFamily="34" charset="-122"/>
                  <a:ea typeface="微软雅黑" panose="020B0503020204020204" pitchFamily="34" charset="-122"/>
                </a:rPr>
                <a:t>集体维护</a:t>
              </a:r>
              <a:endParaRPr lang="en-US" altLang="zh-CN" sz="2200" b="1" dirty="0">
                <a:solidFill>
                  <a:srgbClr val="00B0F0"/>
                </a:solidFill>
                <a:latin typeface="微软雅黑" panose="020B0503020204020204" pitchFamily="34" charset="-122"/>
                <a:ea typeface="微软雅黑" panose="020B0503020204020204" pitchFamily="34" charset="-122"/>
              </a:endParaRPr>
            </a:p>
          </p:txBody>
        </p:sp>
      </p:grpSp>
      <p:sp>
        <p:nvSpPr>
          <p:cNvPr id="21" name="Oval 15"/>
          <p:cNvSpPr/>
          <p:nvPr/>
        </p:nvSpPr>
        <p:spPr>
          <a:xfrm>
            <a:off x="3177215" y="2748848"/>
            <a:ext cx="1220178" cy="1220178"/>
          </a:xfrm>
          <a:prstGeom prst="ellipse">
            <a:avLst/>
          </a:prstGeom>
          <a:gradFill>
            <a:gsLst>
              <a:gs pos="0">
                <a:srgbClr val="0070C0"/>
              </a:gs>
              <a:gs pos="100000">
                <a:srgbClr val="00B0F0"/>
              </a:gs>
            </a:gsLst>
            <a:lin ang="5400000" scaled="0"/>
          </a:gradFill>
          <a:ln>
            <a:noFill/>
          </a:ln>
          <a:effectLst>
            <a:outerShdw blurRad="254000" dist="63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去中心化</a:t>
            </a:r>
            <a:endParaRPr lang="en-US" sz="2400" dirty="0">
              <a:solidFill>
                <a:schemeClr val="bg1"/>
              </a:solidFill>
              <a:latin typeface="微软雅黑" panose="020B0503020204020204" pitchFamily="34" charset="-122"/>
              <a:ea typeface="微软雅黑" panose="020B0503020204020204" pitchFamily="34" charset="-122"/>
            </a:endParaRPr>
          </a:p>
        </p:txBody>
      </p:sp>
      <p:grpSp>
        <p:nvGrpSpPr>
          <p:cNvPr id="22" name="Group 1"/>
          <p:cNvGrpSpPr/>
          <p:nvPr/>
        </p:nvGrpSpPr>
        <p:grpSpPr>
          <a:xfrm>
            <a:off x="1941687" y="3992790"/>
            <a:ext cx="567576" cy="567577"/>
            <a:chOff x="934891" y="4300152"/>
            <a:chExt cx="567576" cy="567577"/>
          </a:xfrm>
          <a:effectLst>
            <a:outerShdw blurRad="254000" dist="63500" dir="5400000" algn="ctr" rotWithShape="0">
              <a:srgbClr val="000000">
                <a:alpha val="43137"/>
              </a:srgbClr>
            </a:outerShdw>
          </a:effectLst>
        </p:grpSpPr>
        <p:sp>
          <p:nvSpPr>
            <p:cNvPr id="23" name="Oval 16"/>
            <p:cNvSpPr/>
            <p:nvPr/>
          </p:nvSpPr>
          <p:spPr>
            <a:xfrm>
              <a:off x="934891" y="4300152"/>
              <a:ext cx="567576" cy="567577"/>
            </a:xfrm>
            <a:prstGeom prst="ellipse">
              <a:avLst/>
            </a:prstGeom>
            <a:gradFill>
              <a:gsLst>
                <a:gs pos="0">
                  <a:srgbClr val="0070C0"/>
                </a:gs>
                <a:gs pos="100000">
                  <a:srgbClr val="00B0F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latin typeface="微软雅黑" panose="020B0503020204020204" pitchFamily="34" charset="-122"/>
                <a:ea typeface="微软雅黑" panose="020B0503020204020204" pitchFamily="34" charset="-122"/>
              </a:endParaRPr>
            </a:p>
          </p:txBody>
        </p:sp>
        <p:sp>
          <p:nvSpPr>
            <p:cNvPr id="24" name="TextBox 15"/>
            <p:cNvSpPr txBox="1"/>
            <p:nvPr/>
          </p:nvSpPr>
          <p:spPr>
            <a:xfrm>
              <a:off x="960587" y="4364677"/>
              <a:ext cx="493547" cy="369332"/>
            </a:xfrm>
            <a:prstGeom prst="rect">
              <a:avLst/>
            </a:prstGeom>
            <a:noFill/>
          </p:spPr>
          <p:txBody>
            <a:bodyPr wrap="square" rtlCol="0">
              <a:spAutoFit/>
            </a:bodyPr>
            <a:lstStyle/>
            <a:p>
              <a:pPr algn="ctr"/>
              <a:endParaRPr lang="id-ID" dirty="0">
                <a:solidFill>
                  <a:srgbClr val="00B0F0"/>
                </a:solidFill>
                <a:latin typeface="微软雅黑" panose="020B0503020204020204" pitchFamily="34" charset="-122"/>
                <a:ea typeface="微软雅黑" panose="020B0503020204020204" pitchFamily="34" charset="-122"/>
              </a:endParaRPr>
            </a:p>
          </p:txBody>
        </p:sp>
      </p:grpSp>
      <p:grpSp>
        <p:nvGrpSpPr>
          <p:cNvPr id="25" name="Group 2"/>
          <p:cNvGrpSpPr/>
          <p:nvPr/>
        </p:nvGrpSpPr>
        <p:grpSpPr>
          <a:xfrm>
            <a:off x="2262592" y="2040983"/>
            <a:ext cx="515978" cy="515981"/>
            <a:chOff x="1255796" y="2348345"/>
            <a:chExt cx="515978" cy="515981"/>
          </a:xfrm>
          <a:effectLst>
            <a:outerShdw blurRad="254000" dist="63500" dir="5400000" algn="ctr" rotWithShape="0">
              <a:srgbClr val="000000">
                <a:alpha val="43137"/>
              </a:srgbClr>
            </a:outerShdw>
          </a:effectLst>
        </p:grpSpPr>
        <p:sp>
          <p:nvSpPr>
            <p:cNvPr id="26" name="Oval 29"/>
            <p:cNvSpPr/>
            <p:nvPr/>
          </p:nvSpPr>
          <p:spPr>
            <a:xfrm>
              <a:off x="1255796" y="2348345"/>
              <a:ext cx="515978" cy="515981"/>
            </a:xfrm>
            <a:prstGeom prst="ellipse">
              <a:avLst/>
            </a:prstGeom>
            <a:gradFill>
              <a:gsLst>
                <a:gs pos="0">
                  <a:srgbClr val="0070C0"/>
                </a:gs>
                <a:gs pos="100000">
                  <a:srgbClr val="00B0F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latin typeface="微软雅黑" panose="020B0503020204020204" pitchFamily="34" charset="-122"/>
                <a:ea typeface="微软雅黑" panose="020B0503020204020204" pitchFamily="34" charset="-122"/>
              </a:endParaRPr>
            </a:p>
          </p:txBody>
        </p:sp>
        <p:sp>
          <p:nvSpPr>
            <p:cNvPr id="27" name="TextBox 18"/>
            <p:cNvSpPr txBox="1"/>
            <p:nvPr/>
          </p:nvSpPr>
          <p:spPr>
            <a:xfrm>
              <a:off x="1267012" y="2401680"/>
              <a:ext cx="493547" cy="369332"/>
            </a:xfrm>
            <a:prstGeom prst="rect">
              <a:avLst/>
            </a:prstGeom>
            <a:noFill/>
          </p:spPr>
          <p:txBody>
            <a:bodyPr wrap="square" rtlCol="0">
              <a:spAutoFit/>
            </a:bodyPr>
            <a:lstStyle/>
            <a:p>
              <a:pPr algn="ctr"/>
              <a:endParaRPr lang="id-ID" dirty="0">
                <a:solidFill>
                  <a:srgbClr val="00B0F0"/>
                </a:solidFill>
                <a:latin typeface="微软雅黑" panose="020B0503020204020204" pitchFamily="34" charset="-122"/>
                <a:ea typeface="微软雅黑" panose="020B0503020204020204" pitchFamily="34" charset="-122"/>
              </a:endParaRPr>
            </a:p>
          </p:txBody>
        </p:sp>
      </p:grpSp>
      <p:grpSp>
        <p:nvGrpSpPr>
          <p:cNvPr id="28" name="Group 3"/>
          <p:cNvGrpSpPr/>
          <p:nvPr/>
        </p:nvGrpSpPr>
        <p:grpSpPr>
          <a:xfrm>
            <a:off x="4064987" y="1630980"/>
            <a:ext cx="426428" cy="426428"/>
            <a:chOff x="3058191" y="1938343"/>
            <a:chExt cx="426428" cy="426428"/>
          </a:xfrm>
          <a:effectLst>
            <a:outerShdw blurRad="254000" dist="63500" dir="5400000" algn="ctr" rotWithShape="0">
              <a:srgbClr val="000000">
                <a:alpha val="43137"/>
              </a:srgbClr>
            </a:outerShdw>
          </a:effectLst>
        </p:grpSpPr>
        <p:sp>
          <p:nvSpPr>
            <p:cNvPr id="29" name="Oval 26"/>
            <p:cNvSpPr/>
            <p:nvPr/>
          </p:nvSpPr>
          <p:spPr>
            <a:xfrm>
              <a:off x="3058191" y="1938343"/>
              <a:ext cx="426428" cy="426428"/>
            </a:xfrm>
            <a:prstGeom prst="ellipse">
              <a:avLst/>
            </a:prstGeom>
            <a:gradFill>
              <a:gsLst>
                <a:gs pos="0">
                  <a:srgbClr val="0070C0"/>
                </a:gs>
                <a:gs pos="100000">
                  <a:srgbClr val="00B0F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latin typeface="微软雅黑" panose="020B0503020204020204" pitchFamily="34" charset="-122"/>
                <a:ea typeface="微软雅黑" panose="020B0503020204020204" pitchFamily="34" charset="-122"/>
              </a:endParaRPr>
            </a:p>
          </p:txBody>
        </p:sp>
        <p:sp>
          <p:nvSpPr>
            <p:cNvPr id="30" name="TextBox 21"/>
            <p:cNvSpPr txBox="1"/>
            <p:nvPr/>
          </p:nvSpPr>
          <p:spPr>
            <a:xfrm>
              <a:off x="3127328" y="1976713"/>
              <a:ext cx="310521" cy="307777"/>
            </a:xfrm>
            <a:prstGeom prst="rect">
              <a:avLst/>
            </a:prstGeom>
            <a:noFill/>
          </p:spPr>
          <p:txBody>
            <a:bodyPr wrap="square" rtlCol="0">
              <a:spAutoFit/>
            </a:bodyPr>
            <a:lstStyle/>
            <a:p>
              <a:pPr algn="ctr"/>
              <a:endParaRPr lang="id-ID" sz="1400" dirty="0">
                <a:solidFill>
                  <a:srgbClr val="00B0F0"/>
                </a:solidFill>
                <a:latin typeface="微软雅黑" panose="020B0503020204020204" pitchFamily="34" charset="-122"/>
                <a:ea typeface="微软雅黑" panose="020B0503020204020204" pitchFamily="34" charset="-122"/>
              </a:endParaRPr>
            </a:p>
          </p:txBody>
        </p:sp>
      </p:grpSp>
      <p:grpSp>
        <p:nvGrpSpPr>
          <p:cNvPr id="31" name="Group 4"/>
          <p:cNvGrpSpPr/>
          <p:nvPr/>
        </p:nvGrpSpPr>
        <p:grpSpPr>
          <a:xfrm>
            <a:off x="5178049" y="2108639"/>
            <a:ext cx="755444" cy="755445"/>
            <a:chOff x="4171253" y="2416001"/>
            <a:chExt cx="755444" cy="755445"/>
          </a:xfrm>
          <a:effectLst>
            <a:outerShdw blurRad="254000" dist="63500" dir="5400000" algn="ctr" rotWithShape="0">
              <a:srgbClr val="000000">
                <a:alpha val="43137"/>
              </a:srgbClr>
            </a:outerShdw>
          </a:effectLst>
        </p:grpSpPr>
        <p:sp>
          <p:nvSpPr>
            <p:cNvPr id="35" name="Oval 23"/>
            <p:cNvSpPr/>
            <p:nvPr/>
          </p:nvSpPr>
          <p:spPr>
            <a:xfrm>
              <a:off x="4171253" y="2416001"/>
              <a:ext cx="755444" cy="755445"/>
            </a:xfrm>
            <a:prstGeom prst="ellipse">
              <a:avLst/>
            </a:prstGeom>
            <a:gradFill>
              <a:gsLst>
                <a:gs pos="0">
                  <a:srgbClr val="0070C0"/>
                </a:gs>
                <a:gs pos="100000">
                  <a:srgbClr val="00B0F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latin typeface="微软雅黑" panose="020B0503020204020204" pitchFamily="34" charset="-122"/>
                <a:ea typeface="微软雅黑" panose="020B0503020204020204" pitchFamily="34" charset="-122"/>
              </a:endParaRPr>
            </a:p>
          </p:txBody>
        </p:sp>
        <p:sp>
          <p:nvSpPr>
            <p:cNvPr id="36" name="TextBox 24"/>
            <p:cNvSpPr txBox="1"/>
            <p:nvPr/>
          </p:nvSpPr>
          <p:spPr>
            <a:xfrm>
              <a:off x="4290883" y="2582363"/>
              <a:ext cx="493547" cy="369332"/>
            </a:xfrm>
            <a:prstGeom prst="rect">
              <a:avLst/>
            </a:prstGeom>
            <a:noFill/>
          </p:spPr>
          <p:txBody>
            <a:bodyPr wrap="square" rtlCol="0">
              <a:spAutoFit/>
            </a:bodyPr>
            <a:lstStyle/>
            <a:p>
              <a:pPr algn="ctr"/>
              <a:endParaRPr lang="id-ID" dirty="0">
                <a:solidFill>
                  <a:srgbClr val="00B0F0"/>
                </a:solidFill>
                <a:latin typeface="微软雅黑" panose="020B0503020204020204" pitchFamily="34" charset="-122"/>
                <a:ea typeface="微软雅黑" panose="020B0503020204020204" pitchFamily="34" charset="-122"/>
              </a:endParaRPr>
            </a:p>
          </p:txBody>
        </p:sp>
      </p:grpSp>
      <p:grpSp>
        <p:nvGrpSpPr>
          <p:cNvPr id="39" name="Group 5"/>
          <p:cNvGrpSpPr/>
          <p:nvPr/>
        </p:nvGrpSpPr>
        <p:grpSpPr>
          <a:xfrm>
            <a:off x="5201479" y="3284527"/>
            <a:ext cx="376085" cy="376085"/>
            <a:chOff x="4194682" y="3591889"/>
            <a:chExt cx="376085" cy="376085"/>
          </a:xfrm>
          <a:effectLst>
            <a:outerShdw blurRad="254000" dist="63500" dir="5400000" algn="ctr" rotWithShape="0">
              <a:srgbClr val="000000">
                <a:alpha val="43137"/>
              </a:srgbClr>
            </a:outerShdw>
          </a:effectLst>
        </p:grpSpPr>
        <p:sp>
          <p:nvSpPr>
            <p:cNvPr id="40" name="Oval 19"/>
            <p:cNvSpPr>
              <a:spLocks noChangeAspect="1"/>
            </p:cNvSpPr>
            <p:nvPr/>
          </p:nvSpPr>
          <p:spPr>
            <a:xfrm>
              <a:off x="4194682" y="3591889"/>
              <a:ext cx="376085" cy="376085"/>
            </a:xfrm>
            <a:prstGeom prst="ellipse">
              <a:avLst/>
            </a:prstGeom>
            <a:gradFill>
              <a:gsLst>
                <a:gs pos="0">
                  <a:srgbClr val="0070C0"/>
                </a:gs>
                <a:gs pos="100000">
                  <a:srgbClr val="00B0F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latin typeface="微软雅黑" panose="020B0503020204020204" pitchFamily="34" charset="-122"/>
                <a:ea typeface="微软雅黑" panose="020B0503020204020204" pitchFamily="34" charset="-122"/>
              </a:endParaRPr>
            </a:p>
          </p:txBody>
        </p:sp>
        <p:sp>
          <p:nvSpPr>
            <p:cNvPr id="41" name="TextBox 27"/>
            <p:cNvSpPr txBox="1"/>
            <p:nvPr/>
          </p:nvSpPr>
          <p:spPr>
            <a:xfrm>
              <a:off x="4304316" y="3598062"/>
              <a:ext cx="156815" cy="307777"/>
            </a:xfrm>
            <a:prstGeom prst="rect">
              <a:avLst/>
            </a:prstGeom>
            <a:noFill/>
          </p:spPr>
          <p:txBody>
            <a:bodyPr wrap="square" rtlCol="0">
              <a:spAutoFit/>
            </a:bodyPr>
            <a:lstStyle/>
            <a:p>
              <a:pPr algn="ctr"/>
              <a:endParaRPr lang="id-ID" sz="1400" dirty="0">
                <a:solidFill>
                  <a:srgbClr val="00B0F0"/>
                </a:solidFill>
                <a:latin typeface="微软雅黑" panose="020B0503020204020204" pitchFamily="34" charset="-122"/>
                <a:ea typeface="微软雅黑" panose="020B0503020204020204" pitchFamily="34" charset="-122"/>
              </a:endParaRPr>
            </a:p>
          </p:txBody>
        </p:sp>
      </p:grpSp>
      <p:sp>
        <p:nvSpPr>
          <p:cNvPr id="42" name="椭圆 41"/>
          <p:cNvSpPr/>
          <p:nvPr/>
        </p:nvSpPr>
        <p:spPr>
          <a:xfrm>
            <a:off x="6120322" y="1268761"/>
            <a:ext cx="576622" cy="576785"/>
          </a:xfrm>
          <a:prstGeom prst="ellipse">
            <a:avLst/>
          </a:prstGeom>
          <a:gradFill>
            <a:gsLst>
              <a:gs pos="0">
                <a:srgbClr val="0070C0"/>
              </a:gs>
              <a:gs pos="100000">
                <a:srgbClr val="00B0F0"/>
              </a:gs>
            </a:gsLst>
            <a:lin ang="5400000" scaled="0"/>
          </a:gradFill>
          <a:ln>
            <a:noFill/>
          </a:ln>
          <a:effectLst>
            <a:outerShdw blurRad="254000" dist="63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1</a:t>
            </a:r>
            <a:endParaRPr lang="zh-CN" altLang="en-US" dirty="0">
              <a:latin typeface="Impact MT Std" pitchFamily="34" charset="0"/>
              <a:ea typeface="微软雅黑" pitchFamily="34" charset="-122"/>
            </a:endParaRPr>
          </a:p>
        </p:txBody>
      </p:sp>
      <p:sp>
        <p:nvSpPr>
          <p:cNvPr id="43" name="椭圆 42"/>
          <p:cNvSpPr/>
          <p:nvPr/>
        </p:nvSpPr>
        <p:spPr>
          <a:xfrm>
            <a:off x="6120323" y="2132857"/>
            <a:ext cx="576622" cy="576785"/>
          </a:xfrm>
          <a:prstGeom prst="ellipse">
            <a:avLst/>
          </a:prstGeom>
          <a:gradFill>
            <a:gsLst>
              <a:gs pos="0">
                <a:srgbClr val="0070C0"/>
              </a:gs>
              <a:gs pos="100000">
                <a:srgbClr val="00B0F0"/>
              </a:gs>
            </a:gsLst>
            <a:lin ang="5400000" scaled="0"/>
          </a:gradFill>
          <a:ln>
            <a:noFill/>
          </a:ln>
          <a:effectLst>
            <a:outerShdw blurRad="254000" dist="63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2</a:t>
            </a:r>
            <a:endParaRPr lang="zh-CN" altLang="en-US" dirty="0">
              <a:latin typeface="Impact MT Std" pitchFamily="34" charset="0"/>
              <a:ea typeface="微软雅黑" pitchFamily="34" charset="-122"/>
            </a:endParaRPr>
          </a:p>
        </p:txBody>
      </p:sp>
      <p:sp>
        <p:nvSpPr>
          <p:cNvPr id="44" name="椭圆 43"/>
          <p:cNvSpPr/>
          <p:nvPr/>
        </p:nvSpPr>
        <p:spPr>
          <a:xfrm>
            <a:off x="6120323" y="2996953"/>
            <a:ext cx="576622" cy="576785"/>
          </a:xfrm>
          <a:prstGeom prst="ellipse">
            <a:avLst/>
          </a:prstGeom>
          <a:gradFill>
            <a:gsLst>
              <a:gs pos="0">
                <a:srgbClr val="0070C0"/>
              </a:gs>
              <a:gs pos="100000">
                <a:srgbClr val="00B0F0"/>
              </a:gs>
            </a:gsLst>
            <a:lin ang="5400000" scaled="0"/>
          </a:gradFill>
          <a:ln>
            <a:noFill/>
          </a:ln>
          <a:effectLst>
            <a:outerShdw blurRad="254000" dist="63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3</a:t>
            </a:r>
            <a:endParaRPr lang="zh-CN" altLang="en-US" dirty="0">
              <a:latin typeface="Impact MT Std" pitchFamily="34" charset="0"/>
              <a:ea typeface="微软雅黑" pitchFamily="34" charset="-122"/>
            </a:endParaRPr>
          </a:p>
        </p:txBody>
      </p:sp>
      <p:sp>
        <p:nvSpPr>
          <p:cNvPr id="45" name="标题 11"/>
          <p:cNvSpPr txBox="1">
            <a:spLocks/>
          </p:cNvSpPr>
          <p:nvPr/>
        </p:nvSpPr>
        <p:spPr>
          <a:xfrm>
            <a:off x="6696945" y="1196752"/>
            <a:ext cx="3791543" cy="79665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整个网络没有中心化的硬件或机构，任意节点间的权利和义务是均等的</a:t>
            </a:r>
          </a:p>
        </p:txBody>
      </p:sp>
      <p:sp>
        <p:nvSpPr>
          <p:cNvPr id="46" name="标题 11"/>
          <p:cNvSpPr txBox="1">
            <a:spLocks/>
          </p:cNvSpPr>
          <p:nvPr/>
        </p:nvSpPr>
        <p:spPr>
          <a:xfrm>
            <a:off x="6696946" y="2060848"/>
            <a:ext cx="3647526" cy="79665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系统中的数据块由所有节点共同维护每个节点分享权利和义务</a:t>
            </a:r>
          </a:p>
          <a:p>
            <a:pPr algn="l"/>
            <a:endParaRPr lang="zh-CN" altLang="en-US" sz="2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标题 11"/>
          <p:cNvSpPr txBox="1">
            <a:spLocks/>
          </p:cNvSpPr>
          <p:nvPr/>
        </p:nvSpPr>
        <p:spPr>
          <a:xfrm>
            <a:off x="6696946" y="2924944"/>
            <a:ext cx="3791542"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通过数字签名和共识协议等技术保证了形成数据的真实可靠</a:t>
            </a:r>
          </a:p>
          <a:p>
            <a:pPr algn="l"/>
            <a:endParaRPr lang="zh-CN" altLang="en-US" sz="2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椭圆 48"/>
          <p:cNvSpPr/>
          <p:nvPr/>
        </p:nvSpPr>
        <p:spPr>
          <a:xfrm>
            <a:off x="6096000" y="3860328"/>
            <a:ext cx="576622" cy="576785"/>
          </a:xfrm>
          <a:prstGeom prst="ellipse">
            <a:avLst/>
          </a:prstGeom>
          <a:gradFill>
            <a:gsLst>
              <a:gs pos="0">
                <a:srgbClr val="0070C0"/>
              </a:gs>
              <a:gs pos="100000">
                <a:srgbClr val="00B0F0"/>
              </a:gs>
            </a:gsLst>
            <a:lin ang="5400000" scaled="0"/>
          </a:gradFill>
          <a:ln>
            <a:noFill/>
          </a:ln>
          <a:effectLst>
            <a:outerShdw blurRad="254000" dist="63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4</a:t>
            </a:r>
            <a:endParaRPr lang="zh-CN" altLang="en-US" dirty="0">
              <a:latin typeface="Impact MT Std" pitchFamily="34" charset="0"/>
              <a:ea typeface="微软雅黑" pitchFamily="34" charset="-122"/>
            </a:endParaRPr>
          </a:p>
        </p:txBody>
      </p:sp>
      <p:sp>
        <p:nvSpPr>
          <p:cNvPr id="50" name="椭圆 49"/>
          <p:cNvSpPr/>
          <p:nvPr/>
        </p:nvSpPr>
        <p:spPr>
          <a:xfrm>
            <a:off x="6096001" y="4725145"/>
            <a:ext cx="576622" cy="576785"/>
          </a:xfrm>
          <a:prstGeom prst="ellipse">
            <a:avLst/>
          </a:prstGeom>
          <a:gradFill>
            <a:gsLst>
              <a:gs pos="0">
                <a:srgbClr val="0070C0"/>
              </a:gs>
              <a:gs pos="100000">
                <a:srgbClr val="00B0F0"/>
              </a:gs>
            </a:gsLst>
            <a:lin ang="5400000" scaled="0"/>
          </a:gradFill>
          <a:ln>
            <a:noFill/>
          </a:ln>
          <a:effectLst>
            <a:outerShdw blurRad="254000" dist="63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5</a:t>
            </a:r>
            <a:endParaRPr lang="zh-CN" altLang="en-US" dirty="0">
              <a:latin typeface="Impact MT Std" pitchFamily="34" charset="0"/>
              <a:ea typeface="微软雅黑" pitchFamily="34" charset="-122"/>
            </a:endParaRPr>
          </a:p>
        </p:txBody>
      </p:sp>
      <p:sp>
        <p:nvSpPr>
          <p:cNvPr id="51" name="椭圆 50"/>
          <p:cNvSpPr/>
          <p:nvPr/>
        </p:nvSpPr>
        <p:spPr>
          <a:xfrm>
            <a:off x="6096001" y="5589241"/>
            <a:ext cx="576622" cy="576785"/>
          </a:xfrm>
          <a:prstGeom prst="ellipse">
            <a:avLst/>
          </a:prstGeom>
          <a:gradFill>
            <a:gsLst>
              <a:gs pos="0">
                <a:srgbClr val="0070C0"/>
              </a:gs>
              <a:gs pos="100000">
                <a:srgbClr val="00B0F0"/>
              </a:gs>
            </a:gsLst>
            <a:lin ang="5400000" scaled="0"/>
          </a:gradFill>
          <a:ln>
            <a:noFill/>
          </a:ln>
          <a:effectLst>
            <a:outerShdw blurRad="254000" dist="63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itchFamily="34" charset="-122"/>
              </a:rPr>
              <a:t>6</a:t>
            </a:r>
            <a:endParaRPr lang="zh-CN" altLang="en-US" dirty="0">
              <a:latin typeface="Impact MT Std" pitchFamily="34" charset="0"/>
              <a:ea typeface="微软雅黑" pitchFamily="34" charset="-122"/>
            </a:endParaRPr>
          </a:p>
        </p:txBody>
      </p:sp>
      <p:sp>
        <p:nvSpPr>
          <p:cNvPr id="52" name="标题 11"/>
          <p:cNvSpPr txBox="1">
            <a:spLocks/>
          </p:cNvSpPr>
          <p:nvPr/>
        </p:nvSpPr>
        <p:spPr>
          <a:xfrm>
            <a:off x="6672623" y="3789040"/>
            <a:ext cx="3743857"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开源的程序，保证了账簿和商业规则可被所有人审查</a:t>
            </a:r>
          </a:p>
          <a:p>
            <a:pPr algn="l"/>
            <a:endParaRPr lang="zh-CN" altLang="en-US" sz="2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3" name="标题 11"/>
          <p:cNvSpPr txBox="1">
            <a:spLocks/>
          </p:cNvSpPr>
          <p:nvPr/>
        </p:nvSpPr>
        <p:spPr>
          <a:xfrm>
            <a:off x="6672624" y="4653136"/>
            <a:ext cx="3815864" cy="79665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技术上保证交易在没有第三方机构的情况下进行，不存在信任问题</a:t>
            </a:r>
          </a:p>
          <a:p>
            <a:pPr algn="l"/>
            <a:endParaRPr lang="zh-CN" altLang="en-US" sz="2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标题 11"/>
          <p:cNvSpPr txBox="1">
            <a:spLocks/>
          </p:cNvSpPr>
          <p:nvPr/>
        </p:nvSpPr>
        <p:spPr>
          <a:xfrm>
            <a:off x="6672624" y="5517232"/>
            <a:ext cx="3671848" cy="79665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解决了信任的问题，交易双方没有必要了解对方，交易在匿名下进行</a:t>
            </a:r>
          </a:p>
          <a:p>
            <a:pPr algn="l"/>
            <a:endParaRPr lang="zh-CN" altLang="en-US" sz="2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2262012"/>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750"/>
                                        <p:tgtEl>
                                          <p:spTgt spid="12"/>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250" fill="hold"/>
                                        <p:tgtEl>
                                          <p:spTgt spid="22"/>
                                        </p:tgtEl>
                                        <p:attrNameLst>
                                          <p:attrName>ppt_w</p:attrName>
                                        </p:attrNameLst>
                                      </p:cBhvr>
                                      <p:tavLst>
                                        <p:tav tm="0">
                                          <p:val>
                                            <p:fltVal val="0"/>
                                          </p:val>
                                        </p:tav>
                                        <p:tav tm="100000">
                                          <p:val>
                                            <p:strVal val="#ppt_w"/>
                                          </p:val>
                                        </p:tav>
                                      </p:tavLst>
                                    </p:anim>
                                    <p:anim calcmode="lin" valueType="num">
                                      <p:cBhvr>
                                        <p:cTn id="15" dur="250" fill="hold"/>
                                        <p:tgtEl>
                                          <p:spTgt spid="22"/>
                                        </p:tgtEl>
                                        <p:attrNameLst>
                                          <p:attrName>ppt_h</p:attrName>
                                        </p:attrNameLst>
                                      </p:cBhvr>
                                      <p:tavLst>
                                        <p:tav tm="0">
                                          <p:val>
                                            <p:fltVal val="0"/>
                                          </p:val>
                                        </p:tav>
                                        <p:tav tm="100000">
                                          <p:val>
                                            <p:strVal val="#ppt_h"/>
                                          </p:val>
                                        </p:tav>
                                      </p:tavLst>
                                    </p:anim>
                                    <p:animEffect transition="in" filter="fade">
                                      <p:cBhvr>
                                        <p:cTn id="16" dur="250"/>
                                        <p:tgtEl>
                                          <p:spTgt spid="22"/>
                                        </p:tgtEl>
                                      </p:cBhvr>
                                    </p:animEffect>
                                  </p:childTnLst>
                                </p:cTn>
                              </p:par>
                            </p:childTnLst>
                          </p:cTn>
                        </p:par>
                        <p:par>
                          <p:cTn id="17" fill="hold">
                            <p:stCondLst>
                              <p:cond delay="1250"/>
                            </p:stCondLst>
                            <p:childTnLst>
                              <p:par>
                                <p:cTn id="18" presetID="53" presetClass="entr" presetSubtype="16"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250" fill="hold"/>
                                        <p:tgtEl>
                                          <p:spTgt spid="25"/>
                                        </p:tgtEl>
                                        <p:attrNameLst>
                                          <p:attrName>ppt_w</p:attrName>
                                        </p:attrNameLst>
                                      </p:cBhvr>
                                      <p:tavLst>
                                        <p:tav tm="0">
                                          <p:val>
                                            <p:fltVal val="0"/>
                                          </p:val>
                                        </p:tav>
                                        <p:tav tm="100000">
                                          <p:val>
                                            <p:strVal val="#ppt_w"/>
                                          </p:val>
                                        </p:tav>
                                      </p:tavLst>
                                    </p:anim>
                                    <p:anim calcmode="lin" valueType="num">
                                      <p:cBhvr>
                                        <p:cTn id="21" dur="250" fill="hold"/>
                                        <p:tgtEl>
                                          <p:spTgt spid="25"/>
                                        </p:tgtEl>
                                        <p:attrNameLst>
                                          <p:attrName>ppt_h</p:attrName>
                                        </p:attrNameLst>
                                      </p:cBhvr>
                                      <p:tavLst>
                                        <p:tav tm="0">
                                          <p:val>
                                            <p:fltVal val="0"/>
                                          </p:val>
                                        </p:tav>
                                        <p:tav tm="100000">
                                          <p:val>
                                            <p:strVal val="#ppt_h"/>
                                          </p:val>
                                        </p:tav>
                                      </p:tavLst>
                                    </p:anim>
                                    <p:animEffect transition="in" filter="fade">
                                      <p:cBhvr>
                                        <p:cTn id="22" dur="250"/>
                                        <p:tgtEl>
                                          <p:spTgt spid="25"/>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250" fill="hold"/>
                                        <p:tgtEl>
                                          <p:spTgt spid="28"/>
                                        </p:tgtEl>
                                        <p:attrNameLst>
                                          <p:attrName>ppt_w</p:attrName>
                                        </p:attrNameLst>
                                      </p:cBhvr>
                                      <p:tavLst>
                                        <p:tav tm="0">
                                          <p:val>
                                            <p:fltVal val="0"/>
                                          </p:val>
                                        </p:tav>
                                        <p:tav tm="100000">
                                          <p:val>
                                            <p:strVal val="#ppt_w"/>
                                          </p:val>
                                        </p:tav>
                                      </p:tavLst>
                                    </p:anim>
                                    <p:anim calcmode="lin" valueType="num">
                                      <p:cBhvr>
                                        <p:cTn id="27" dur="250" fill="hold"/>
                                        <p:tgtEl>
                                          <p:spTgt spid="28"/>
                                        </p:tgtEl>
                                        <p:attrNameLst>
                                          <p:attrName>ppt_h</p:attrName>
                                        </p:attrNameLst>
                                      </p:cBhvr>
                                      <p:tavLst>
                                        <p:tav tm="0">
                                          <p:val>
                                            <p:fltVal val="0"/>
                                          </p:val>
                                        </p:tav>
                                        <p:tav tm="100000">
                                          <p:val>
                                            <p:strVal val="#ppt_h"/>
                                          </p:val>
                                        </p:tav>
                                      </p:tavLst>
                                    </p:anim>
                                    <p:animEffect transition="in" filter="fade">
                                      <p:cBhvr>
                                        <p:cTn id="28" dur="250"/>
                                        <p:tgtEl>
                                          <p:spTgt spid="28"/>
                                        </p:tgtEl>
                                      </p:cBhvr>
                                    </p:animEffect>
                                  </p:childTnLst>
                                </p:cTn>
                              </p:par>
                            </p:childTnLst>
                          </p:cTn>
                        </p:par>
                        <p:par>
                          <p:cTn id="29" fill="hold">
                            <p:stCondLst>
                              <p:cond delay="1750"/>
                            </p:stCondLst>
                            <p:childTnLst>
                              <p:par>
                                <p:cTn id="30" presetID="53" presetClass="entr" presetSubtype="16"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250" fill="hold"/>
                                        <p:tgtEl>
                                          <p:spTgt spid="31"/>
                                        </p:tgtEl>
                                        <p:attrNameLst>
                                          <p:attrName>ppt_w</p:attrName>
                                        </p:attrNameLst>
                                      </p:cBhvr>
                                      <p:tavLst>
                                        <p:tav tm="0">
                                          <p:val>
                                            <p:fltVal val="0"/>
                                          </p:val>
                                        </p:tav>
                                        <p:tav tm="100000">
                                          <p:val>
                                            <p:strVal val="#ppt_w"/>
                                          </p:val>
                                        </p:tav>
                                      </p:tavLst>
                                    </p:anim>
                                    <p:anim calcmode="lin" valueType="num">
                                      <p:cBhvr>
                                        <p:cTn id="33" dur="250" fill="hold"/>
                                        <p:tgtEl>
                                          <p:spTgt spid="31"/>
                                        </p:tgtEl>
                                        <p:attrNameLst>
                                          <p:attrName>ppt_h</p:attrName>
                                        </p:attrNameLst>
                                      </p:cBhvr>
                                      <p:tavLst>
                                        <p:tav tm="0">
                                          <p:val>
                                            <p:fltVal val="0"/>
                                          </p:val>
                                        </p:tav>
                                        <p:tav tm="100000">
                                          <p:val>
                                            <p:strVal val="#ppt_h"/>
                                          </p:val>
                                        </p:tav>
                                      </p:tavLst>
                                    </p:anim>
                                    <p:animEffect transition="in" filter="fade">
                                      <p:cBhvr>
                                        <p:cTn id="34" dur="250"/>
                                        <p:tgtEl>
                                          <p:spTgt spid="31"/>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p:cTn id="38" dur="250" fill="hold"/>
                                        <p:tgtEl>
                                          <p:spTgt spid="39"/>
                                        </p:tgtEl>
                                        <p:attrNameLst>
                                          <p:attrName>ppt_w</p:attrName>
                                        </p:attrNameLst>
                                      </p:cBhvr>
                                      <p:tavLst>
                                        <p:tav tm="0">
                                          <p:val>
                                            <p:fltVal val="0"/>
                                          </p:val>
                                        </p:tav>
                                        <p:tav tm="100000">
                                          <p:val>
                                            <p:strVal val="#ppt_w"/>
                                          </p:val>
                                        </p:tav>
                                      </p:tavLst>
                                    </p:anim>
                                    <p:anim calcmode="lin" valueType="num">
                                      <p:cBhvr>
                                        <p:cTn id="39" dur="250" fill="hold"/>
                                        <p:tgtEl>
                                          <p:spTgt spid="39"/>
                                        </p:tgtEl>
                                        <p:attrNameLst>
                                          <p:attrName>ppt_h</p:attrName>
                                        </p:attrNameLst>
                                      </p:cBhvr>
                                      <p:tavLst>
                                        <p:tav tm="0">
                                          <p:val>
                                            <p:fltVal val="0"/>
                                          </p:val>
                                        </p:tav>
                                        <p:tav tm="100000">
                                          <p:val>
                                            <p:strVal val="#ppt_h"/>
                                          </p:val>
                                        </p:tav>
                                      </p:tavLst>
                                    </p:anim>
                                    <p:animEffect transition="in" filter="fade">
                                      <p:cBhvr>
                                        <p:cTn id="40" dur="250"/>
                                        <p:tgtEl>
                                          <p:spTgt spid="39"/>
                                        </p:tgtEl>
                                      </p:cBhvr>
                                    </p:animEffect>
                                  </p:childTnLst>
                                </p:cTn>
                              </p:par>
                            </p:childTnLst>
                          </p:cTn>
                        </p:par>
                        <p:par>
                          <p:cTn id="41" fill="hold">
                            <p:stCondLst>
                              <p:cond delay="2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1000"/>
                                        <p:tgtEl>
                                          <p:spTgt spid="13"/>
                                        </p:tgtEl>
                                      </p:cBhvr>
                                    </p:animEffect>
                                  </p:childTnLst>
                                </p:cTn>
                              </p:par>
                            </p:childTnLst>
                          </p:cTn>
                        </p:par>
                        <p:par>
                          <p:cTn id="45" fill="hold">
                            <p:stCondLst>
                              <p:cond delay="3250"/>
                            </p:stCondLst>
                            <p:childTnLst>
                              <p:par>
                                <p:cTn id="46" presetID="10"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50"/>
                                        <p:tgtEl>
                                          <p:spTgt spid="42"/>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250"/>
                                        <p:tgtEl>
                                          <p:spTgt spid="43"/>
                                        </p:tgtEl>
                                      </p:cBhvr>
                                    </p:animEffect>
                                  </p:childTnLst>
                                </p:cTn>
                              </p:par>
                            </p:childTnLst>
                          </p:cTn>
                        </p:par>
                        <p:par>
                          <p:cTn id="53" fill="hold">
                            <p:stCondLst>
                              <p:cond delay="3750"/>
                            </p:stCondLst>
                            <p:childTnLst>
                              <p:par>
                                <p:cTn id="54" presetID="10" presetClass="entr" presetSubtype="0"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250"/>
                                        <p:tgtEl>
                                          <p:spTgt spid="44"/>
                                        </p:tgtEl>
                                      </p:cBhvr>
                                    </p:animEffect>
                                  </p:childTnLst>
                                </p:cTn>
                              </p:par>
                            </p:childTnLst>
                          </p:cTn>
                        </p:par>
                        <p:par>
                          <p:cTn id="57" fill="hold">
                            <p:stCondLst>
                              <p:cond delay="4000"/>
                            </p:stCondLst>
                            <p:childTnLst>
                              <p:par>
                                <p:cTn id="58" presetID="53" presetClass="entr" presetSubtype="16" fill="hold" grpId="0" nodeType="after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p:cTn id="60" dur="500" fill="hold"/>
                                        <p:tgtEl>
                                          <p:spTgt spid="45"/>
                                        </p:tgtEl>
                                        <p:attrNameLst>
                                          <p:attrName>ppt_w</p:attrName>
                                        </p:attrNameLst>
                                      </p:cBhvr>
                                      <p:tavLst>
                                        <p:tav tm="0">
                                          <p:val>
                                            <p:fltVal val="0"/>
                                          </p:val>
                                        </p:tav>
                                        <p:tav tm="100000">
                                          <p:val>
                                            <p:strVal val="#ppt_w"/>
                                          </p:val>
                                        </p:tav>
                                      </p:tavLst>
                                    </p:anim>
                                    <p:anim calcmode="lin" valueType="num">
                                      <p:cBhvr>
                                        <p:cTn id="61" dur="500" fill="hold"/>
                                        <p:tgtEl>
                                          <p:spTgt spid="45"/>
                                        </p:tgtEl>
                                        <p:attrNameLst>
                                          <p:attrName>ppt_h</p:attrName>
                                        </p:attrNameLst>
                                      </p:cBhvr>
                                      <p:tavLst>
                                        <p:tav tm="0">
                                          <p:val>
                                            <p:fltVal val="0"/>
                                          </p:val>
                                        </p:tav>
                                        <p:tav tm="100000">
                                          <p:val>
                                            <p:strVal val="#ppt_h"/>
                                          </p:val>
                                        </p:tav>
                                      </p:tavLst>
                                    </p:anim>
                                    <p:animEffect transition="in" filter="fade">
                                      <p:cBhvr>
                                        <p:cTn id="62" dur="500"/>
                                        <p:tgtEl>
                                          <p:spTgt spid="45"/>
                                        </p:tgtEl>
                                      </p:cBhvr>
                                    </p:animEffect>
                                  </p:childTnLst>
                                </p:cTn>
                              </p:par>
                            </p:childTnLst>
                          </p:cTn>
                        </p:par>
                        <p:par>
                          <p:cTn id="63" fill="hold">
                            <p:stCondLst>
                              <p:cond delay="4500"/>
                            </p:stCondLst>
                            <p:childTnLst>
                              <p:par>
                                <p:cTn id="64" presetID="53" presetClass="entr" presetSubtype="16"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anim calcmode="lin" valueType="num">
                                      <p:cBhvr>
                                        <p:cTn id="66" dur="500" fill="hold"/>
                                        <p:tgtEl>
                                          <p:spTgt spid="46"/>
                                        </p:tgtEl>
                                        <p:attrNameLst>
                                          <p:attrName>ppt_w</p:attrName>
                                        </p:attrNameLst>
                                      </p:cBhvr>
                                      <p:tavLst>
                                        <p:tav tm="0">
                                          <p:val>
                                            <p:fltVal val="0"/>
                                          </p:val>
                                        </p:tav>
                                        <p:tav tm="100000">
                                          <p:val>
                                            <p:strVal val="#ppt_w"/>
                                          </p:val>
                                        </p:tav>
                                      </p:tavLst>
                                    </p:anim>
                                    <p:anim calcmode="lin" valueType="num">
                                      <p:cBhvr>
                                        <p:cTn id="67" dur="500" fill="hold"/>
                                        <p:tgtEl>
                                          <p:spTgt spid="46"/>
                                        </p:tgtEl>
                                        <p:attrNameLst>
                                          <p:attrName>ppt_h</p:attrName>
                                        </p:attrNameLst>
                                      </p:cBhvr>
                                      <p:tavLst>
                                        <p:tav tm="0">
                                          <p:val>
                                            <p:fltVal val="0"/>
                                          </p:val>
                                        </p:tav>
                                        <p:tav tm="100000">
                                          <p:val>
                                            <p:strVal val="#ppt_h"/>
                                          </p:val>
                                        </p:tav>
                                      </p:tavLst>
                                    </p:anim>
                                    <p:animEffect transition="in" filter="fade">
                                      <p:cBhvr>
                                        <p:cTn id="68" dur="500"/>
                                        <p:tgtEl>
                                          <p:spTgt spid="46"/>
                                        </p:tgtEl>
                                      </p:cBhvr>
                                    </p:animEffect>
                                  </p:childTnLst>
                                </p:cTn>
                              </p:par>
                            </p:childTnLst>
                          </p:cTn>
                        </p:par>
                        <p:par>
                          <p:cTn id="69" fill="hold">
                            <p:stCondLst>
                              <p:cond delay="5000"/>
                            </p:stCondLst>
                            <p:childTnLst>
                              <p:par>
                                <p:cTn id="70" presetID="53" presetClass="entr" presetSubtype="16" fill="hold" grpId="0" nodeType="after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Effect transition="in" filter="fade">
                                      <p:cBhvr>
                                        <p:cTn id="74" dur="500"/>
                                        <p:tgtEl>
                                          <p:spTgt spid="48"/>
                                        </p:tgtEl>
                                      </p:cBhvr>
                                    </p:animEffect>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250"/>
                                        <p:tgtEl>
                                          <p:spTgt spid="49"/>
                                        </p:tgtEl>
                                      </p:cBhvr>
                                    </p:animEffect>
                                  </p:childTnLst>
                                </p:cTn>
                              </p:par>
                            </p:childTnLst>
                          </p:cTn>
                        </p:par>
                        <p:par>
                          <p:cTn id="79" fill="hold">
                            <p:stCondLst>
                              <p:cond delay="5750"/>
                            </p:stCondLst>
                            <p:childTnLst>
                              <p:par>
                                <p:cTn id="80" presetID="10" presetClass="entr" presetSubtype="0" fill="hold" grpId="0" nodeType="after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250"/>
                                        <p:tgtEl>
                                          <p:spTgt spid="50"/>
                                        </p:tgtEl>
                                      </p:cBhvr>
                                    </p:animEffect>
                                  </p:childTnLst>
                                </p:cTn>
                              </p:par>
                            </p:childTnLst>
                          </p:cTn>
                        </p:par>
                        <p:par>
                          <p:cTn id="83" fill="hold">
                            <p:stCondLst>
                              <p:cond delay="6000"/>
                            </p:stCondLst>
                            <p:childTnLst>
                              <p:par>
                                <p:cTn id="84" presetID="10" presetClass="entr" presetSubtype="0" fill="hold" grpId="0" nodeType="after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250"/>
                                        <p:tgtEl>
                                          <p:spTgt spid="51"/>
                                        </p:tgtEl>
                                      </p:cBhvr>
                                    </p:animEffect>
                                  </p:childTnLst>
                                </p:cTn>
                              </p:par>
                            </p:childTnLst>
                          </p:cTn>
                        </p:par>
                        <p:par>
                          <p:cTn id="87" fill="hold">
                            <p:stCondLst>
                              <p:cond delay="6250"/>
                            </p:stCondLst>
                            <p:childTnLst>
                              <p:par>
                                <p:cTn id="88" presetID="53" presetClass="entr" presetSubtype="16" fill="hold" grpId="0" nodeType="afterEffect">
                                  <p:stCondLst>
                                    <p:cond delay="0"/>
                                  </p:stCondLst>
                                  <p:childTnLst>
                                    <p:set>
                                      <p:cBhvr>
                                        <p:cTn id="89" dur="1" fill="hold">
                                          <p:stCondLst>
                                            <p:cond delay="0"/>
                                          </p:stCondLst>
                                        </p:cTn>
                                        <p:tgtEl>
                                          <p:spTgt spid="52"/>
                                        </p:tgtEl>
                                        <p:attrNameLst>
                                          <p:attrName>style.visibility</p:attrName>
                                        </p:attrNameLst>
                                      </p:cBhvr>
                                      <p:to>
                                        <p:strVal val="visible"/>
                                      </p:to>
                                    </p:set>
                                    <p:anim calcmode="lin" valueType="num">
                                      <p:cBhvr>
                                        <p:cTn id="90" dur="500" fill="hold"/>
                                        <p:tgtEl>
                                          <p:spTgt spid="52"/>
                                        </p:tgtEl>
                                        <p:attrNameLst>
                                          <p:attrName>ppt_w</p:attrName>
                                        </p:attrNameLst>
                                      </p:cBhvr>
                                      <p:tavLst>
                                        <p:tav tm="0">
                                          <p:val>
                                            <p:fltVal val="0"/>
                                          </p:val>
                                        </p:tav>
                                        <p:tav tm="100000">
                                          <p:val>
                                            <p:strVal val="#ppt_w"/>
                                          </p:val>
                                        </p:tav>
                                      </p:tavLst>
                                    </p:anim>
                                    <p:anim calcmode="lin" valueType="num">
                                      <p:cBhvr>
                                        <p:cTn id="91" dur="500" fill="hold"/>
                                        <p:tgtEl>
                                          <p:spTgt spid="52"/>
                                        </p:tgtEl>
                                        <p:attrNameLst>
                                          <p:attrName>ppt_h</p:attrName>
                                        </p:attrNameLst>
                                      </p:cBhvr>
                                      <p:tavLst>
                                        <p:tav tm="0">
                                          <p:val>
                                            <p:fltVal val="0"/>
                                          </p:val>
                                        </p:tav>
                                        <p:tav tm="100000">
                                          <p:val>
                                            <p:strVal val="#ppt_h"/>
                                          </p:val>
                                        </p:tav>
                                      </p:tavLst>
                                    </p:anim>
                                    <p:animEffect transition="in" filter="fade">
                                      <p:cBhvr>
                                        <p:cTn id="92" dur="500"/>
                                        <p:tgtEl>
                                          <p:spTgt spid="52"/>
                                        </p:tgtEl>
                                      </p:cBhvr>
                                    </p:animEffect>
                                  </p:childTnLst>
                                </p:cTn>
                              </p:par>
                            </p:childTnLst>
                          </p:cTn>
                        </p:par>
                        <p:par>
                          <p:cTn id="93" fill="hold">
                            <p:stCondLst>
                              <p:cond delay="6750"/>
                            </p:stCondLst>
                            <p:childTnLst>
                              <p:par>
                                <p:cTn id="94" presetID="53" presetClass="entr" presetSubtype="16" fill="hold" grpId="0" nodeType="afterEffect">
                                  <p:stCondLst>
                                    <p:cond delay="0"/>
                                  </p:stCondLst>
                                  <p:childTnLst>
                                    <p:set>
                                      <p:cBhvr>
                                        <p:cTn id="95" dur="1" fill="hold">
                                          <p:stCondLst>
                                            <p:cond delay="0"/>
                                          </p:stCondLst>
                                        </p:cTn>
                                        <p:tgtEl>
                                          <p:spTgt spid="53"/>
                                        </p:tgtEl>
                                        <p:attrNameLst>
                                          <p:attrName>style.visibility</p:attrName>
                                        </p:attrNameLst>
                                      </p:cBhvr>
                                      <p:to>
                                        <p:strVal val="visible"/>
                                      </p:to>
                                    </p:set>
                                    <p:anim calcmode="lin" valueType="num">
                                      <p:cBhvr>
                                        <p:cTn id="96" dur="500" fill="hold"/>
                                        <p:tgtEl>
                                          <p:spTgt spid="53"/>
                                        </p:tgtEl>
                                        <p:attrNameLst>
                                          <p:attrName>ppt_w</p:attrName>
                                        </p:attrNameLst>
                                      </p:cBhvr>
                                      <p:tavLst>
                                        <p:tav tm="0">
                                          <p:val>
                                            <p:fltVal val="0"/>
                                          </p:val>
                                        </p:tav>
                                        <p:tav tm="100000">
                                          <p:val>
                                            <p:strVal val="#ppt_w"/>
                                          </p:val>
                                        </p:tav>
                                      </p:tavLst>
                                    </p:anim>
                                    <p:anim calcmode="lin" valueType="num">
                                      <p:cBhvr>
                                        <p:cTn id="97" dur="500" fill="hold"/>
                                        <p:tgtEl>
                                          <p:spTgt spid="53"/>
                                        </p:tgtEl>
                                        <p:attrNameLst>
                                          <p:attrName>ppt_h</p:attrName>
                                        </p:attrNameLst>
                                      </p:cBhvr>
                                      <p:tavLst>
                                        <p:tav tm="0">
                                          <p:val>
                                            <p:fltVal val="0"/>
                                          </p:val>
                                        </p:tav>
                                        <p:tav tm="100000">
                                          <p:val>
                                            <p:strVal val="#ppt_h"/>
                                          </p:val>
                                        </p:tav>
                                      </p:tavLst>
                                    </p:anim>
                                    <p:animEffect transition="in" filter="fade">
                                      <p:cBhvr>
                                        <p:cTn id="98" dur="500"/>
                                        <p:tgtEl>
                                          <p:spTgt spid="53"/>
                                        </p:tgtEl>
                                      </p:cBhvr>
                                    </p:animEffect>
                                  </p:childTnLst>
                                </p:cTn>
                              </p:par>
                            </p:childTnLst>
                          </p:cTn>
                        </p:par>
                        <p:par>
                          <p:cTn id="99" fill="hold">
                            <p:stCondLst>
                              <p:cond delay="7250"/>
                            </p:stCondLst>
                            <p:childTnLst>
                              <p:par>
                                <p:cTn id="100" presetID="53" presetClass="entr" presetSubtype="16" fill="hold" grpId="0" nodeType="after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p:cTn id="102" dur="500" fill="hold"/>
                                        <p:tgtEl>
                                          <p:spTgt spid="54"/>
                                        </p:tgtEl>
                                        <p:attrNameLst>
                                          <p:attrName>ppt_w</p:attrName>
                                        </p:attrNameLst>
                                      </p:cBhvr>
                                      <p:tavLst>
                                        <p:tav tm="0">
                                          <p:val>
                                            <p:fltVal val="0"/>
                                          </p:val>
                                        </p:tav>
                                        <p:tav tm="100000">
                                          <p:val>
                                            <p:strVal val="#ppt_w"/>
                                          </p:val>
                                        </p:tav>
                                      </p:tavLst>
                                    </p:anim>
                                    <p:anim calcmode="lin" valueType="num">
                                      <p:cBhvr>
                                        <p:cTn id="103" dur="500" fill="hold"/>
                                        <p:tgtEl>
                                          <p:spTgt spid="54"/>
                                        </p:tgtEl>
                                        <p:attrNameLst>
                                          <p:attrName>ppt_h</p:attrName>
                                        </p:attrNameLst>
                                      </p:cBhvr>
                                      <p:tavLst>
                                        <p:tav tm="0">
                                          <p:val>
                                            <p:fltVal val="0"/>
                                          </p:val>
                                        </p:tav>
                                        <p:tav tm="100000">
                                          <p:val>
                                            <p:strVal val="#ppt_h"/>
                                          </p:val>
                                        </p:tav>
                                      </p:tavLst>
                                    </p:anim>
                                    <p:animEffect transition="in" filter="fade">
                                      <p:cBhvr>
                                        <p:cTn id="10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42" grpId="0" animBg="1"/>
      <p:bldP spid="43" grpId="0" animBg="1"/>
      <p:bldP spid="44" grpId="0" animBg="1"/>
      <p:bldP spid="45" grpId="0"/>
      <p:bldP spid="46" grpId="0"/>
      <p:bldP spid="48" grpId="0"/>
      <p:bldP spid="49" grpId="0" animBg="1"/>
      <p:bldP spid="50" grpId="0" animBg="1"/>
      <p:bldP spid="51" grpId="0" animBg="1"/>
      <p:bldP spid="52" grpId="0"/>
      <p:bldP spid="5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2575000"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区块链发展历程</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pic>
        <p:nvPicPr>
          <p:cNvPr id="27" name="图片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1544" y="1196752"/>
            <a:ext cx="3659082" cy="5188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矩形 28"/>
          <p:cNvSpPr/>
          <p:nvPr/>
        </p:nvSpPr>
        <p:spPr>
          <a:xfrm>
            <a:off x="1542337" y="908721"/>
            <a:ext cx="1935145" cy="461665"/>
          </a:xfrm>
          <a:prstGeom prst="rect">
            <a:avLst/>
          </a:prstGeom>
          <a:solidFill>
            <a:srgbClr val="1B294C"/>
          </a:solidFill>
        </p:spPr>
        <p:txBody>
          <a:bodyPr wrap="none">
            <a:spAutoFit/>
          </a:bodyPr>
          <a:lstStyle/>
          <a:p>
            <a:r>
              <a:rPr lang="en-US" altLang="zh-CN" sz="2400" b="1" dirty="0">
                <a:solidFill>
                  <a:schemeClr val="bg1"/>
                </a:solidFill>
                <a:latin typeface="微软雅黑 Light" panose="020B0502040204020203" pitchFamily="34" charset="-122"/>
                <a:ea typeface="微软雅黑 Light" panose="020B0502040204020203" pitchFamily="34" charset="-122"/>
              </a:rPr>
              <a:t>2008</a:t>
            </a:r>
            <a:r>
              <a:rPr lang="zh-CN" altLang="en-US" sz="2400" b="1" dirty="0">
                <a:solidFill>
                  <a:schemeClr val="bg1"/>
                </a:solidFill>
                <a:latin typeface="微软雅黑 Light" panose="020B0502040204020203" pitchFamily="34" charset="-122"/>
                <a:ea typeface="微软雅黑 Light" panose="020B0502040204020203" pitchFamily="34" charset="-122"/>
              </a:rPr>
              <a:t>年</a:t>
            </a:r>
            <a:r>
              <a:rPr lang="en-US" altLang="zh-CN" sz="2400" b="1" dirty="0">
                <a:solidFill>
                  <a:schemeClr val="bg1"/>
                </a:solidFill>
                <a:latin typeface="微软雅黑 Light" panose="020B0502040204020203" pitchFamily="34" charset="-122"/>
                <a:ea typeface="微软雅黑 Light" panose="020B0502040204020203" pitchFamily="34" charset="-122"/>
              </a:rPr>
              <a:t>10</a:t>
            </a:r>
            <a:r>
              <a:rPr lang="zh-CN" altLang="en-US" sz="2400" b="1" dirty="0">
                <a:solidFill>
                  <a:schemeClr val="bg1"/>
                </a:solidFill>
                <a:latin typeface="微软雅黑 Light" panose="020B0502040204020203" pitchFamily="34" charset="-122"/>
                <a:ea typeface="微软雅黑 Light" panose="020B0502040204020203" pitchFamily="34" charset="-122"/>
              </a:rPr>
              <a:t>月</a:t>
            </a:r>
          </a:p>
        </p:txBody>
      </p:sp>
      <p:sp>
        <p:nvSpPr>
          <p:cNvPr id="47" name="矩形 46"/>
          <p:cNvSpPr/>
          <p:nvPr/>
        </p:nvSpPr>
        <p:spPr>
          <a:xfrm>
            <a:off x="11498400" y="5662800"/>
            <a:ext cx="235003"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879978" y="1124744"/>
            <a:ext cx="4464495" cy="5256585"/>
          </a:xfrm>
          <a:prstGeom prst="rect">
            <a:avLst/>
          </a:prstGeom>
          <a:solidFill>
            <a:srgbClr val="2677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accent2"/>
              </a:solidFill>
              <a:latin typeface="微软雅黑 Light" panose="020B0502040204020203" pitchFamily="34" charset="-122"/>
              <a:ea typeface="微软雅黑 Light" panose="020B0502040204020203" pitchFamily="34" charset="-122"/>
            </a:endParaRPr>
          </a:p>
        </p:txBody>
      </p:sp>
      <p:sp>
        <p:nvSpPr>
          <p:cNvPr id="30" name="矩形 29"/>
          <p:cNvSpPr/>
          <p:nvPr/>
        </p:nvSpPr>
        <p:spPr>
          <a:xfrm>
            <a:off x="5944514" y="1517678"/>
            <a:ext cx="351478" cy="418726"/>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Light" panose="020B0502040204020203" pitchFamily="34" charset="-122"/>
                <a:ea typeface="微软雅黑 Light" panose="020B0502040204020203" pitchFamily="34" charset="-122"/>
              </a:rPr>
              <a:t>A</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5944514" y="2859598"/>
            <a:ext cx="351478" cy="418726"/>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Light" panose="020B0502040204020203" pitchFamily="34" charset="-122"/>
                <a:ea typeface="微软雅黑 Light" panose="020B0502040204020203" pitchFamily="34" charset="-122"/>
              </a:rPr>
              <a:t>B</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33" name="矩形 32"/>
          <p:cNvSpPr/>
          <p:nvPr/>
        </p:nvSpPr>
        <p:spPr>
          <a:xfrm>
            <a:off x="5944514" y="4201517"/>
            <a:ext cx="351478" cy="418726"/>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Light" panose="020B0502040204020203" pitchFamily="34" charset="-122"/>
                <a:ea typeface="微软雅黑 Light" panose="020B0502040204020203" pitchFamily="34" charset="-122"/>
              </a:rPr>
              <a:t>C</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34" name="矩形 33"/>
          <p:cNvSpPr/>
          <p:nvPr/>
        </p:nvSpPr>
        <p:spPr>
          <a:xfrm>
            <a:off x="5944514" y="5543437"/>
            <a:ext cx="351478" cy="418726"/>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Light" panose="020B0502040204020203" pitchFamily="34" charset="-122"/>
                <a:ea typeface="微软雅黑 Light" panose="020B0502040204020203" pitchFamily="34" charset="-122"/>
              </a:rPr>
              <a:t>D</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35" name="矩形 34"/>
          <p:cNvSpPr/>
          <p:nvPr/>
        </p:nvSpPr>
        <p:spPr>
          <a:xfrm>
            <a:off x="6400781" y="1476067"/>
            <a:ext cx="3867712" cy="646331"/>
          </a:xfrm>
          <a:prstGeom prst="rect">
            <a:avLst/>
          </a:prstGeom>
          <a:ln>
            <a:noFill/>
            <a:prstDash val="sysDash"/>
          </a:ln>
        </p:spPr>
        <p:txBody>
          <a:bodyPr wrap="square">
            <a:spAutoFit/>
          </a:bodyPr>
          <a:lstStyle/>
          <a:p>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2008</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年，中本聪发表了</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t>
            </a:r>
            <a:r>
              <a:rPr lang="zh-CN" altLang="en-US" dirty="0">
                <a:solidFill>
                  <a:srgbClr val="FF0000"/>
                </a:solidFill>
                <a:latin typeface="微软雅黑 Light" panose="020B0502040204020203" pitchFamily="34" charset="-122"/>
                <a:ea typeface="微软雅黑 Light" panose="020B0502040204020203" pitchFamily="34" charset="-122"/>
                <a:cs typeface="Arial" panose="020B0604020202020204" pitchFamily="34" charset="0"/>
              </a:rPr>
              <a:t>比特币：一种点对点的电子现金系统</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白皮书</a:t>
            </a:r>
          </a:p>
        </p:txBody>
      </p:sp>
      <p:sp>
        <p:nvSpPr>
          <p:cNvPr id="36" name="矩形 35"/>
          <p:cNvSpPr/>
          <p:nvPr/>
        </p:nvSpPr>
        <p:spPr>
          <a:xfrm>
            <a:off x="6400781" y="2755689"/>
            <a:ext cx="3867712" cy="923330"/>
          </a:xfrm>
          <a:prstGeom prst="rect">
            <a:avLst/>
          </a:prstGeom>
          <a:ln>
            <a:noFill/>
            <a:prstDash val="sysDash"/>
          </a:ln>
        </p:spPr>
        <p:txBody>
          <a:bodyPr wrap="square">
            <a:spAutoFit/>
          </a:bodyPr>
          <a:lstStyle/>
          <a:p>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白皮书内并没有直接提到</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blockchain</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blockchain</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最早出现是作为存放比特币交易数据的文件夹的名字</a:t>
            </a:r>
          </a:p>
        </p:txBody>
      </p:sp>
      <p:sp>
        <p:nvSpPr>
          <p:cNvPr id="37" name="矩形 36"/>
          <p:cNvSpPr/>
          <p:nvPr/>
        </p:nvSpPr>
        <p:spPr>
          <a:xfrm>
            <a:off x="6400781" y="4097610"/>
            <a:ext cx="3867712" cy="646331"/>
          </a:xfrm>
          <a:prstGeom prst="rect">
            <a:avLst/>
          </a:prstGeom>
          <a:ln>
            <a:noFill/>
            <a:prstDash val="sysDash"/>
          </a:ln>
        </p:spPr>
        <p:txBody>
          <a:bodyPr wrap="square">
            <a:spAutoFit/>
          </a:bodyPr>
          <a:lstStyle/>
          <a:p>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时至今日（</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2018.04.17</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），比特币共有</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518513</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个区块，约</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500G</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t>
            </a:r>
          </a:p>
        </p:txBody>
      </p:sp>
      <p:sp>
        <p:nvSpPr>
          <p:cNvPr id="38" name="矩形 37"/>
          <p:cNvSpPr/>
          <p:nvPr/>
        </p:nvSpPr>
        <p:spPr>
          <a:xfrm>
            <a:off x="6400781" y="5428291"/>
            <a:ext cx="3867712" cy="923330"/>
          </a:xfrm>
          <a:prstGeom prst="rect">
            <a:avLst/>
          </a:prstGeom>
          <a:ln>
            <a:noFill/>
            <a:prstDash val="sysDash"/>
          </a:ln>
        </p:spPr>
        <p:txBody>
          <a:bodyPr wrap="square">
            <a:spAutoFit/>
          </a:bodyPr>
          <a:lstStyle/>
          <a:p>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比特币市值将近</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9000</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亿人民币，经受住了无数黑客的攻击，区块链的安全性得到了验证</a:t>
            </a:r>
          </a:p>
        </p:txBody>
      </p:sp>
    </p:spTree>
    <p:extLst>
      <p:ext uri="{BB962C8B-B14F-4D97-AF65-F5344CB8AC3E}">
        <p14:creationId xmlns:p14="http://schemas.microsoft.com/office/powerpoint/2010/main" val="1693873117"/>
      </p:ext>
    </p:extLst>
  </p:cSld>
  <p:clrMapOvr>
    <a:masterClrMapping/>
  </p:clrMapOvr>
  <p:transition spd="slow" advClick="0" advTm="0">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3052" y="148000"/>
            <a:ext cx="2575000" cy="502766"/>
          </a:xfrm>
          <a:prstGeom prst="rect">
            <a:avLst/>
          </a:prstGeom>
          <a:noFill/>
        </p:spPr>
        <p:txBody>
          <a:bodyPr wrap="none" rtlCol="0">
            <a:spAutoFit/>
          </a:bodyPr>
          <a:lstStyle/>
          <a:p>
            <a:r>
              <a:rPr lang="zh-CN" altLang="en-US" sz="2667" b="1" dirty="0">
                <a:solidFill>
                  <a:schemeClr val="tx1">
                    <a:lumMod val="75000"/>
                    <a:lumOff val="25000"/>
                  </a:schemeClr>
                </a:solidFill>
                <a:latin typeface="微软雅黑" pitchFamily="34" charset="-122"/>
                <a:ea typeface="微软雅黑" pitchFamily="34" charset="-122"/>
              </a:rPr>
              <a:t>区块链发展历程</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446" y="-27384"/>
            <a:ext cx="961618" cy="903921"/>
          </a:xfrm>
          <a:prstGeom prst="rect">
            <a:avLst/>
          </a:prstGeom>
        </p:spPr>
      </p:pic>
      <p:sp>
        <p:nvSpPr>
          <p:cNvPr id="47" name="矩形 46"/>
          <p:cNvSpPr/>
          <p:nvPr/>
        </p:nvSpPr>
        <p:spPr>
          <a:xfrm>
            <a:off x="11498400" y="5662800"/>
            <a:ext cx="262558" cy="906934"/>
          </a:xfrm>
          <a:prstGeom prst="rect">
            <a:avLst/>
          </a:prstGeom>
          <a:gradFill>
            <a:gsLst>
              <a:gs pos="0">
                <a:srgbClr val="0070C0"/>
              </a:gs>
              <a:gs pos="100000">
                <a:srgbClr val="00B0F0"/>
              </a:gs>
            </a:gsLst>
            <a:lin ang="5400000" scaled="0"/>
          </a:gra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18">
            <a:extLst>
              <a:ext uri="{FF2B5EF4-FFF2-40B4-BE49-F238E27FC236}">
                <a16:creationId xmlns:a16="http://schemas.microsoft.com/office/drawing/2014/main" id="{CA71F448-CC14-4257-9685-ABB41FB8644A}"/>
              </a:ext>
            </a:extLst>
          </p:cNvPr>
          <p:cNvGrpSpPr/>
          <p:nvPr/>
        </p:nvGrpSpPr>
        <p:grpSpPr>
          <a:xfrm>
            <a:off x="1775521" y="1412776"/>
            <a:ext cx="8626857" cy="3962400"/>
            <a:chOff x="288543" y="1828800"/>
            <a:chExt cx="8626857" cy="3962400"/>
          </a:xfrm>
        </p:grpSpPr>
        <p:sp>
          <p:nvSpPr>
            <p:cNvPr id="7" name="矩形 6">
              <a:extLst>
                <a:ext uri="{FF2B5EF4-FFF2-40B4-BE49-F238E27FC236}">
                  <a16:creationId xmlns:a16="http://schemas.microsoft.com/office/drawing/2014/main" id="{BA36E5FA-83DA-4DAE-819F-C43538980434}"/>
                </a:ext>
              </a:extLst>
            </p:cNvPr>
            <p:cNvSpPr/>
            <p:nvPr/>
          </p:nvSpPr>
          <p:spPr>
            <a:xfrm>
              <a:off x="288543" y="1828800"/>
              <a:ext cx="8626857" cy="3962400"/>
            </a:xfrm>
            <a:prstGeom prst="rect">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0B67757-51F4-49ED-866D-8DC020123665}"/>
                </a:ext>
              </a:extLst>
            </p:cNvPr>
            <p:cNvSpPr/>
            <p:nvPr/>
          </p:nvSpPr>
          <p:spPr>
            <a:xfrm>
              <a:off x="457200" y="2971800"/>
              <a:ext cx="1905000" cy="25908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US" altLang="zh-CN" dirty="0">
                  <a:solidFill>
                    <a:schemeClr val="tx1"/>
                  </a:solidFill>
                  <a:latin typeface="Microsoft YaHei Light" panose="020B0502040204020203" pitchFamily="34" charset="-122"/>
                  <a:ea typeface="Microsoft YaHei Light" panose="020B0502040204020203" pitchFamily="34" charset="-122"/>
                </a:rPr>
                <a:t>P2P</a:t>
              </a:r>
              <a:r>
                <a:rPr lang="zh-CN" altLang="en-US" dirty="0">
                  <a:solidFill>
                    <a:schemeClr val="tx1"/>
                  </a:solidFill>
                  <a:latin typeface="Microsoft YaHei Light" panose="020B0502040204020203" pitchFamily="34" charset="-122"/>
                  <a:ea typeface="Microsoft YaHei Light" panose="020B0502040204020203" pitchFamily="34" charset="-122"/>
                </a:rPr>
                <a:t>网络</a:t>
              </a:r>
            </a:p>
            <a:p>
              <a:pPr algn="ctr">
                <a:lnSpc>
                  <a:spcPct val="150000"/>
                </a:lnSpc>
              </a:pPr>
              <a:r>
                <a:rPr lang="zh-CN" altLang="en-US" dirty="0">
                  <a:solidFill>
                    <a:schemeClr val="tx1"/>
                  </a:solidFill>
                  <a:latin typeface="Microsoft YaHei Light" panose="020B0502040204020203" pitchFamily="34" charset="-122"/>
                  <a:ea typeface="Microsoft YaHei Light" panose="020B0502040204020203" pitchFamily="34" charset="-122"/>
                </a:rPr>
                <a:t>加密</a:t>
              </a:r>
            </a:p>
            <a:p>
              <a:pPr algn="ctr">
                <a:lnSpc>
                  <a:spcPct val="150000"/>
                </a:lnSpc>
              </a:pPr>
              <a:r>
                <a:rPr lang="zh-CN" altLang="en-US" dirty="0">
                  <a:solidFill>
                    <a:schemeClr val="tx1"/>
                  </a:solidFill>
                  <a:latin typeface="Microsoft YaHei Light" panose="020B0502040204020203" pitchFamily="34" charset="-122"/>
                  <a:ea typeface="Microsoft YaHei Light" panose="020B0502040204020203" pitchFamily="34" charset="-122"/>
                </a:rPr>
                <a:t>数据库技术</a:t>
              </a:r>
            </a:p>
            <a:p>
              <a:pPr algn="ctr">
                <a:lnSpc>
                  <a:spcPct val="150000"/>
                </a:lnSpc>
              </a:pPr>
              <a:r>
                <a:rPr lang="zh-CN" altLang="en-US" dirty="0">
                  <a:solidFill>
                    <a:schemeClr val="tx1"/>
                  </a:solidFill>
                  <a:latin typeface="Microsoft YaHei Light" panose="020B0502040204020203" pitchFamily="34" charset="-122"/>
                  <a:ea typeface="Microsoft YaHei Light" panose="020B0502040204020203" pitchFamily="34" charset="-122"/>
                </a:rPr>
                <a:t>电子现金</a:t>
              </a:r>
            </a:p>
          </p:txBody>
        </p:sp>
        <p:sp>
          <p:nvSpPr>
            <p:cNvPr id="10" name="矩形 9">
              <a:extLst>
                <a:ext uri="{FF2B5EF4-FFF2-40B4-BE49-F238E27FC236}">
                  <a16:creationId xmlns:a16="http://schemas.microsoft.com/office/drawing/2014/main" id="{0D2C7AB0-7ADE-4C70-98FB-F2A5AE3D31E8}"/>
                </a:ext>
              </a:extLst>
            </p:cNvPr>
            <p:cNvSpPr/>
            <p:nvPr/>
          </p:nvSpPr>
          <p:spPr>
            <a:xfrm>
              <a:off x="2590800" y="2971800"/>
              <a:ext cx="1905000" cy="25908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zh-CN" altLang="en-US" dirty="0">
                  <a:solidFill>
                    <a:schemeClr val="tx1"/>
                  </a:solidFill>
                  <a:latin typeface="Microsoft YaHei Light" panose="020B0502040204020203" pitchFamily="34" charset="-122"/>
                  <a:ea typeface="Microsoft YaHei Light" panose="020B0502040204020203" pitchFamily="34" charset="-122"/>
                </a:rPr>
                <a:t>分布式账本</a:t>
              </a:r>
            </a:p>
            <a:p>
              <a:pPr algn="ctr">
                <a:lnSpc>
                  <a:spcPct val="150000"/>
                </a:lnSpc>
              </a:pPr>
              <a:r>
                <a:rPr lang="zh-CN" altLang="en-US" dirty="0">
                  <a:solidFill>
                    <a:schemeClr val="tx1"/>
                  </a:solidFill>
                  <a:latin typeface="Microsoft YaHei Light" panose="020B0502040204020203" pitchFamily="34" charset="-122"/>
                  <a:ea typeface="Microsoft YaHei Light" panose="020B0502040204020203" pitchFamily="34" charset="-122"/>
                </a:rPr>
                <a:t>块链式数据</a:t>
              </a:r>
            </a:p>
            <a:p>
              <a:pPr algn="ctr">
                <a:lnSpc>
                  <a:spcPct val="150000"/>
                </a:lnSpc>
              </a:pPr>
              <a:r>
                <a:rPr lang="zh-CN" altLang="en-US" dirty="0">
                  <a:solidFill>
                    <a:schemeClr val="tx1"/>
                  </a:solidFill>
                  <a:latin typeface="Microsoft YaHei Light" panose="020B0502040204020203" pitchFamily="34" charset="-122"/>
                  <a:ea typeface="Microsoft YaHei Light" panose="020B0502040204020203" pitchFamily="34" charset="-122"/>
                </a:rPr>
                <a:t>梅克尔树</a:t>
              </a:r>
            </a:p>
            <a:p>
              <a:pPr algn="ctr">
                <a:lnSpc>
                  <a:spcPct val="150000"/>
                </a:lnSpc>
              </a:pPr>
              <a:r>
                <a:rPr lang="zh-CN" altLang="en-US" dirty="0">
                  <a:solidFill>
                    <a:schemeClr val="tx1"/>
                  </a:solidFill>
                  <a:latin typeface="Microsoft YaHei Light" panose="020B0502040204020203" pitchFamily="34" charset="-122"/>
                  <a:ea typeface="Microsoft YaHei Light" panose="020B0502040204020203" pitchFamily="34" charset="-122"/>
                </a:rPr>
                <a:t>工作量证明</a:t>
              </a:r>
            </a:p>
          </p:txBody>
        </p:sp>
        <p:sp>
          <p:nvSpPr>
            <p:cNvPr id="11" name="矩形 10">
              <a:extLst>
                <a:ext uri="{FF2B5EF4-FFF2-40B4-BE49-F238E27FC236}">
                  <a16:creationId xmlns:a16="http://schemas.microsoft.com/office/drawing/2014/main" id="{7EACE599-B509-499E-ABAB-C6709F5CEDB4}"/>
                </a:ext>
              </a:extLst>
            </p:cNvPr>
            <p:cNvSpPr/>
            <p:nvPr/>
          </p:nvSpPr>
          <p:spPr>
            <a:xfrm>
              <a:off x="4724400" y="2971800"/>
              <a:ext cx="1905000" cy="25908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zh-CN" altLang="en-US" dirty="0">
                  <a:solidFill>
                    <a:schemeClr val="tx1"/>
                  </a:solidFill>
                  <a:latin typeface="Microsoft YaHei Light" panose="020B0502040204020203" pitchFamily="34" charset="-122"/>
                  <a:ea typeface="Microsoft YaHei Light" panose="020B0502040204020203" pitchFamily="34" charset="-122"/>
                </a:rPr>
                <a:t>智能合约</a:t>
              </a:r>
            </a:p>
            <a:p>
              <a:pPr algn="ctr">
                <a:lnSpc>
                  <a:spcPct val="150000"/>
                </a:lnSpc>
              </a:pPr>
              <a:r>
                <a:rPr lang="zh-CN" altLang="en-US" dirty="0">
                  <a:solidFill>
                    <a:schemeClr val="tx1"/>
                  </a:solidFill>
                  <a:latin typeface="Microsoft YaHei Light" panose="020B0502040204020203" pitchFamily="34" charset="-122"/>
                  <a:ea typeface="Microsoft YaHei Light" panose="020B0502040204020203" pitchFamily="34" charset="-122"/>
                </a:rPr>
                <a:t>虚拟机</a:t>
              </a:r>
            </a:p>
            <a:p>
              <a:pPr algn="ctr">
                <a:lnSpc>
                  <a:spcPct val="150000"/>
                </a:lnSpc>
              </a:pPr>
              <a:r>
                <a:rPr lang="zh-CN" altLang="en-US" dirty="0">
                  <a:solidFill>
                    <a:schemeClr val="tx1"/>
                  </a:solidFill>
                  <a:latin typeface="Microsoft YaHei Light" panose="020B0502040204020203" pitchFamily="34" charset="-122"/>
                  <a:ea typeface="Microsoft YaHei Light" panose="020B0502040204020203" pitchFamily="34" charset="-122"/>
                </a:rPr>
                <a:t>去中心化应用</a:t>
              </a:r>
            </a:p>
          </p:txBody>
        </p:sp>
        <p:sp>
          <p:nvSpPr>
            <p:cNvPr id="12" name="矩形 11">
              <a:extLst>
                <a:ext uri="{FF2B5EF4-FFF2-40B4-BE49-F238E27FC236}">
                  <a16:creationId xmlns:a16="http://schemas.microsoft.com/office/drawing/2014/main" id="{3D05B401-27A4-46E0-AE01-BC73D2C80AE5}"/>
                </a:ext>
              </a:extLst>
            </p:cNvPr>
            <p:cNvSpPr/>
            <p:nvPr/>
          </p:nvSpPr>
          <p:spPr>
            <a:xfrm>
              <a:off x="6858000" y="2971800"/>
              <a:ext cx="1905000" cy="259080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Microsoft YaHei Light" panose="020B0502040204020203" pitchFamily="34" charset="-122"/>
                  <a:ea typeface="Microsoft YaHei Light" panose="020B0502040204020203" pitchFamily="34" charset="-122"/>
                </a:rPr>
                <a:t>政府、健康、科学、工业、文化和艺术领域的应用</a:t>
              </a:r>
            </a:p>
          </p:txBody>
        </p:sp>
        <p:sp>
          <p:nvSpPr>
            <p:cNvPr id="13" name="箭头: V 形 13">
              <a:extLst>
                <a:ext uri="{FF2B5EF4-FFF2-40B4-BE49-F238E27FC236}">
                  <a16:creationId xmlns:a16="http://schemas.microsoft.com/office/drawing/2014/main" id="{AB2C5DEE-3771-46A7-AEB6-53585FC1F22C}"/>
                </a:ext>
              </a:extLst>
            </p:cNvPr>
            <p:cNvSpPr/>
            <p:nvPr/>
          </p:nvSpPr>
          <p:spPr>
            <a:xfrm>
              <a:off x="462280" y="2057400"/>
              <a:ext cx="8300720" cy="838200"/>
            </a:xfrm>
            <a:prstGeom prst="chevron">
              <a:avLst/>
            </a:prstGeom>
            <a:solidFill>
              <a:schemeClr val="accent3"/>
            </a:solidFill>
            <a:ln w="19050"/>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solidFill>
                  <a:schemeClr val="bg1"/>
                </a:solidFill>
              </a:endParaRPr>
            </a:p>
          </p:txBody>
        </p:sp>
        <p:sp>
          <p:nvSpPr>
            <p:cNvPr id="14" name="文本框 13">
              <a:extLst>
                <a:ext uri="{FF2B5EF4-FFF2-40B4-BE49-F238E27FC236}">
                  <a16:creationId xmlns:a16="http://schemas.microsoft.com/office/drawing/2014/main" id="{F74DBA28-F189-44B8-85BA-8BFAD1B70612}"/>
                </a:ext>
              </a:extLst>
            </p:cNvPr>
            <p:cNvSpPr txBox="1"/>
            <p:nvPr/>
          </p:nvSpPr>
          <p:spPr>
            <a:xfrm>
              <a:off x="685800" y="2302877"/>
              <a:ext cx="1447800" cy="338554"/>
            </a:xfrm>
            <a:prstGeom prst="rect">
              <a:avLst/>
            </a:prstGeom>
            <a:noFill/>
          </p:spPr>
          <p:txBody>
            <a:bodyPr wrap="square" rtlCol="0">
              <a:spAutoFit/>
            </a:bodyPr>
            <a:lstStyle/>
            <a:p>
              <a:pPr algn="ctr"/>
              <a:r>
                <a:rPr lang="zh-CN" altLang="en-US" sz="1600" dirty="0">
                  <a:solidFill>
                    <a:schemeClr val="bg1"/>
                  </a:solidFill>
                  <a:latin typeface="Microsoft YaHei Light" panose="020B0502040204020203" pitchFamily="34" charset="-122"/>
                  <a:ea typeface="Microsoft YaHei Light" panose="020B0502040204020203" pitchFamily="34" charset="-122"/>
                </a:rPr>
                <a:t>技术起源</a:t>
              </a:r>
            </a:p>
          </p:txBody>
        </p:sp>
        <p:sp>
          <p:nvSpPr>
            <p:cNvPr id="15" name="文本框 14">
              <a:extLst>
                <a:ext uri="{FF2B5EF4-FFF2-40B4-BE49-F238E27FC236}">
                  <a16:creationId xmlns:a16="http://schemas.microsoft.com/office/drawing/2014/main" id="{60A3B482-D5A8-45D5-8394-D84806C622D4}"/>
                </a:ext>
              </a:extLst>
            </p:cNvPr>
            <p:cNvSpPr txBox="1"/>
            <p:nvPr/>
          </p:nvSpPr>
          <p:spPr>
            <a:xfrm>
              <a:off x="2819400" y="2209800"/>
              <a:ext cx="1447800" cy="584775"/>
            </a:xfrm>
            <a:prstGeom prst="rect">
              <a:avLst/>
            </a:prstGeom>
            <a:noFill/>
          </p:spPr>
          <p:txBody>
            <a:bodyPr wrap="square" rtlCol="0">
              <a:spAutoFit/>
            </a:bodyPr>
            <a:lstStyle/>
            <a:p>
              <a:pPr algn="ctr"/>
              <a:r>
                <a:rPr lang="zh-CN" altLang="en-US" sz="1600" dirty="0">
                  <a:solidFill>
                    <a:schemeClr val="bg1"/>
                  </a:solidFill>
                  <a:latin typeface="Microsoft YaHei Light" panose="020B0502040204020203" pitchFamily="34" charset="-122"/>
                  <a:ea typeface="Microsoft YaHei Light" panose="020B0502040204020203" pitchFamily="34" charset="-122"/>
                </a:rPr>
                <a:t>以比特币为代表的区块链</a:t>
              </a:r>
              <a:r>
                <a:rPr lang="en-US" altLang="zh-CN" sz="1600" dirty="0">
                  <a:solidFill>
                    <a:schemeClr val="bg1"/>
                  </a:solidFill>
                  <a:latin typeface="Microsoft YaHei Light" panose="020B0502040204020203" pitchFamily="34" charset="-122"/>
                  <a:ea typeface="Microsoft YaHei Light" panose="020B0502040204020203" pitchFamily="34" charset="-122"/>
                </a:rPr>
                <a:t>1.0</a:t>
              </a:r>
              <a:endParaRPr lang="zh-CN" altLang="en-US" sz="1600" dirty="0">
                <a:solidFill>
                  <a:schemeClr val="bg1"/>
                </a:solidFill>
                <a:latin typeface="Microsoft YaHei Light" panose="020B0502040204020203" pitchFamily="34" charset="-122"/>
                <a:ea typeface="Microsoft YaHei Light" panose="020B0502040204020203" pitchFamily="34" charset="-122"/>
              </a:endParaRPr>
            </a:p>
          </p:txBody>
        </p:sp>
        <p:sp>
          <p:nvSpPr>
            <p:cNvPr id="16" name="文本框 15">
              <a:extLst>
                <a:ext uri="{FF2B5EF4-FFF2-40B4-BE49-F238E27FC236}">
                  <a16:creationId xmlns:a16="http://schemas.microsoft.com/office/drawing/2014/main" id="{458E315F-E522-4079-A709-8846D236395F}"/>
                </a:ext>
              </a:extLst>
            </p:cNvPr>
            <p:cNvSpPr txBox="1"/>
            <p:nvPr/>
          </p:nvSpPr>
          <p:spPr>
            <a:xfrm>
              <a:off x="4841240" y="2209800"/>
              <a:ext cx="1671320" cy="584775"/>
            </a:xfrm>
            <a:prstGeom prst="rect">
              <a:avLst/>
            </a:prstGeom>
            <a:noFill/>
          </p:spPr>
          <p:txBody>
            <a:bodyPr wrap="square" rtlCol="0">
              <a:spAutoFit/>
            </a:bodyPr>
            <a:lstStyle/>
            <a:p>
              <a:pPr algn="ctr"/>
              <a:r>
                <a:rPr lang="zh-CN" altLang="en-US" sz="1600" dirty="0">
                  <a:solidFill>
                    <a:schemeClr val="bg1"/>
                  </a:solidFill>
                  <a:latin typeface="Microsoft YaHei Light" panose="020B0502040204020203" pitchFamily="34" charset="-122"/>
                  <a:ea typeface="Microsoft YaHei Light" panose="020B0502040204020203" pitchFamily="34" charset="-122"/>
                </a:rPr>
                <a:t>以智能合约为依托的区块链</a:t>
              </a:r>
              <a:r>
                <a:rPr lang="en-US" altLang="zh-CN" sz="1600" dirty="0">
                  <a:solidFill>
                    <a:schemeClr val="bg1"/>
                  </a:solidFill>
                  <a:latin typeface="Microsoft YaHei Light" panose="020B0502040204020203" pitchFamily="34" charset="-122"/>
                  <a:ea typeface="Microsoft YaHei Light" panose="020B0502040204020203" pitchFamily="34" charset="-122"/>
                </a:rPr>
                <a:t>2.0</a:t>
              </a:r>
              <a:endParaRPr lang="zh-CN" altLang="en-US" sz="1600" dirty="0">
                <a:solidFill>
                  <a:schemeClr val="bg1"/>
                </a:solidFill>
                <a:latin typeface="Microsoft YaHei Light" panose="020B0502040204020203" pitchFamily="34" charset="-122"/>
                <a:ea typeface="Microsoft YaHei Light" panose="020B0502040204020203" pitchFamily="34" charset="-122"/>
              </a:endParaRPr>
            </a:p>
          </p:txBody>
        </p:sp>
        <p:sp>
          <p:nvSpPr>
            <p:cNvPr id="17" name="文本框 16">
              <a:extLst>
                <a:ext uri="{FF2B5EF4-FFF2-40B4-BE49-F238E27FC236}">
                  <a16:creationId xmlns:a16="http://schemas.microsoft.com/office/drawing/2014/main" id="{2F84C9F0-E76A-44EF-B8ED-AC6FBB4DBDA2}"/>
                </a:ext>
              </a:extLst>
            </p:cNvPr>
            <p:cNvSpPr txBox="1"/>
            <p:nvPr/>
          </p:nvSpPr>
          <p:spPr>
            <a:xfrm>
              <a:off x="6974840" y="2209800"/>
              <a:ext cx="1671320" cy="584775"/>
            </a:xfrm>
            <a:prstGeom prst="rect">
              <a:avLst/>
            </a:prstGeom>
            <a:noFill/>
          </p:spPr>
          <p:txBody>
            <a:bodyPr wrap="square" rtlCol="0">
              <a:spAutoFit/>
            </a:bodyPr>
            <a:lstStyle/>
            <a:p>
              <a:pPr algn="ctr"/>
              <a:r>
                <a:rPr lang="zh-CN" altLang="en-US" sz="1600" dirty="0">
                  <a:solidFill>
                    <a:schemeClr val="bg1"/>
                  </a:solidFill>
                  <a:latin typeface="Microsoft YaHei Light" panose="020B0502040204020203" pitchFamily="34" charset="-122"/>
                  <a:ea typeface="Microsoft YaHei Light" panose="020B0502040204020203" pitchFamily="34" charset="-122"/>
                </a:rPr>
                <a:t>以行业应用为主的区块链</a:t>
              </a:r>
              <a:r>
                <a:rPr lang="en-US" altLang="zh-CN" sz="1600" dirty="0">
                  <a:solidFill>
                    <a:schemeClr val="bg1"/>
                  </a:solidFill>
                  <a:latin typeface="Microsoft YaHei Light" panose="020B0502040204020203" pitchFamily="34" charset="-122"/>
                  <a:ea typeface="Microsoft YaHei Light" panose="020B0502040204020203" pitchFamily="34" charset="-122"/>
                </a:rPr>
                <a:t>3.0</a:t>
              </a:r>
              <a:endParaRPr lang="zh-CN" altLang="en-US" sz="1600" dirty="0">
                <a:solidFill>
                  <a:schemeClr val="bg1"/>
                </a:solidFill>
                <a:latin typeface="Microsoft YaHei Light" panose="020B0502040204020203" pitchFamily="34" charset="-122"/>
                <a:ea typeface="Microsoft YaHei Light" panose="020B0502040204020203" pitchFamily="34" charset="-122"/>
              </a:endParaRPr>
            </a:p>
          </p:txBody>
        </p:sp>
      </p:grpSp>
    </p:spTree>
    <p:extLst>
      <p:ext uri="{BB962C8B-B14F-4D97-AF65-F5344CB8AC3E}">
        <p14:creationId xmlns:p14="http://schemas.microsoft.com/office/powerpoint/2010/main" val="2065547964"/>
      </p:ext>
    </p:extLst>
  </p:cSld>
  <p:clrMapOvr>
    <a:masterClrMapping/>
  </p:clrMapOvr>
  <p:transition spd="slow" advClick="0" advTm="0">
    <p:cove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SCORM_RATE_SLIDES" val="1"/>
  <p:tag name="ISPRING_ULTRA_SCORM_SLIDE_COUNT" val="1"/>
</p:tagLst>
</file>

<file path=ppt/theme/theme1.xml><?xml version="1.0" encoding="utf-8"?>
<a:theme xmlns:a="http://schemas.openxmlformats.org/drawingml/2006/main" name="Office 主题">
  <a:themeElements>
    <a:clrScheme name="自定义 248">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7F7F7F"/>
      </a:accent5>
      <a:accent6>
        <a:srgbClr val="7F7F7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3506</TotalTime>
  <Words>7632</Words>
  <Application>Microsoft Office PowerPoint</Application>
  <PresentationFormat>宽屏</PresentationFormat>
  <Paragraphs>620</Paragraphs>
  <Slides>45</Slides>
  <Notes>45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45</vt:i4>
      </vt:variant>
    </vt:vector>
  </HeadingPairs>
  <TitlesOfParts>
    <vt:vector size="61" baseType="lpstr">
      <vt:lpstr>Impact MT Std</vt:lpstr>
      <vt:lpstr>Microsoft YaHei Light</vt:lpstr>
      <vt:lpstr>Roboto</vt:lpstr>
      <vt:lpstr>DengXian</vt:lpstr>
      <vt:lpstr>黑体</vt:lpstr>
      <vt:lpstr>华文中宋</vt:lpstr>
      <vt:lpstr>宋体</vt:lpstr>
      <vt:lpstr>微软雅黑</vt:lpstr>
      <vt:lpstr>微软雅黑 Light</vt:lpstr>
      <vt:lpstr>Arial</vt:lpstr>
      <vt:lpstr>Calibri</vt:lpstr>
      <vt:lpstr>Garamond</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lisa</dc:creator>
  <cp:lastModifiedBy>Zc</cp:lastModifiedBy>
  <cp:revision>411</cp:revision>
  <dcterms:created xsi:type="dcterms:W3CDTF">2015-10-16T03:54:15Z</dcterms:created>
  <dcterms:modified xsi:type="dcterms:W3CDTF">2018-10-08T02:09:10Z</dcterms:modified>
</cp:coreProperties>
</file>